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228" r:id="rId4"/>
  </p:sldMasterIdLst>
  <p:notesMasterIdLst>
    <p:notesMasterId r:id="rId25"/>
  </p:notesMasterIdLst>
  <p:sldIdLst>
    <p:sldId id="2076138726" r:id="rId5"/>
    <p:sldId id="2076138727" r:id="rId6"/>
    <p:sldId id="2076138728" r:id="rId7"/>
    <p:sldId id="2076138704" r:id="rId8"/>
    <p:sldId id="2076138730" r:id="rId9"/>
    <p:sldId id="2076138709" r:id="rId10"/>
    <p:sldId id="2076138729" r:id="rId11"/>
    <p:sldId id="2076138711" r:id="rId12"/>
    <p:sldId id="2076137350" r:id="rId13"/>
    <p:sldId id="2076138684" r:id="rId14"/>
    <p:sldId id="2076138743" r:id="rId15"/>
    <p:sldId id="2076138741" r:id="rId16"/>
    <p:sldId id="2076138716" r:id="rId17"/>
    <p:sldId id="2076138747" r:id="rId18"/>
    <p:sldId id="2076138739" r:id="rId19"/>
    <p:sldId id="2076138744" r:id="rId20"/>
    <p:sldId id="2076138734" r:id="rId21"/>
    <p:sldId id="2076138742" r:id="rId22"/>
    <p:sldId id="2076138746" r:id="rId23"/>
    <p:sldId id="2076138718" r:id="rId24"/>
  </p:sldIdLst>
  <p:sldSz cx="12436475" cy="6994525"/>
  <p:notesSz cx="6858000" cy="2181225"/>
  <p:defaultTextStyle>
    <a:defPPr>
      <a:defRPr lang="en-US"/>
    </a:defPPr>
    <a:lvl1pPr marL="0" algn="l" defTabSz="932688" rtl="0" eaLnBrk="1" latinLnBrk="0" hangingPunct="1">
      <a:defRPr sz="1836" kern="1200">
        <a:solidFill>
          <a:schemeClr val="tx1"/>
        </a:solidFill>
        <a:latin typeface="+mn-lt"/>
        <a:ea typeface="+mn-ea"/>
        <a:cs typeface="+mn-cs"/>
      </a:defRPr>
    </a:lvl1pPr>
    <a:lvl2pPr marL="466344" algn="l" defTabSz="932688" rtl="0" eaLnBrk="1" latinLnBrk="0" hangingPunct="1">
      <a:defRPr sz="1836" kern="1200">
        <a:solidFill>
          <a:schemeClr val="tx1"/>
        </a:solidFill>
        <a:latin typeface="+mn-lt"/>
        <a:ea typeface="+mn-ea"/>
        <a:cs typeface="+mn-cs"/>
      </a:defRPr>
    </a:lvl2pPr>
    <a:lvl3pPr marL="932688" algn="l" defTabSz="932688" rtl="0" eaLnBrk="1" latinLnBrk="0" hangingPunct="1">
      <a:defRPr sz="1836" kern="1200">
        <a:solidFill>
          <a:schemeClr val="tx1"/>
        </a:solidFill>
        <a:latin typeface="+mn-lt"/>
        <a:ea typeface="+mn-ea"/>
        <a:cs typeface="+mn-cs"/>
      </a:defRPr>
    </a:lvl3pPr>
    <a:lvl4pPr marL="1399032" algn="l" defTabSz="932688" rtl="0" eaLnBrk="1" latinLnBrk="0" hangingPunct="1">
      <a:defRPr sz="1836" kern="1200">
        <a:solidFill>
          <a:schemeClr val="tx1"/>
        </a:solidFill>
        <a:latin typeface="+mn-lt"/>
        <a:ea typeface="+mn-ea"/>
        <a:cs typeface="+mn-cs"/>
      </a:defRPr>
    </a:lvl4pPr>
    <a:lvl5pPr marL="1865376" algn="l" defTabSz="932688" rtl="0" eaLnBrk="1" latinLnBrk="0" hangingPunct="1">
      <a:defRPr sz="1836" kern="1200">
        <a:solidFill>
          <a:schemeClr val="tx1"/>
        </a:solidFill>
        <a:latin typeface="+mn-lt"/>
        <a:ea typeface="+mn-ea"/>
        <a:cs typeface="+mn-cs"/>
      </a:defRPr>
    </a:lvl5pPr>
    <a:lvl6pPr marL="2331720" algn="l" defTabSz="932688" rtl="0" eaLnBrk="1" latinLnBrk="0" hangingPunct="1">
      <a:defRPr sz="1836" kern="1200">
        <a:solidFill>
          <a:schemeClr val="tx1"/>
        </a:solidFill>
        <a:latin typeface="+mn-lt"/>
        <a:ea typeface="+mn-ea"/>
        <a:cs typeface="+mn-cs"/>
      </a:defRPr>
    </a:lvl6pPr>
    <a:lvl7pPr marL="2798064" algn="l" defTabSz="932688" rtl="0" eaLnBrk="1" latinLnBrk="0" hangingPunct="1">
      <a:defRPr sz="1836" kern="1200">
        <a:solidFill>
          <a:schemeClr val="tx1"/>
        </a:solidFill>
        <a:latin typeface="+mn-lt"/>
        <a:ea typeface="+mn-ea"/>
        <a:cs typeface="+mn-cs"/>
      </a:defRPr>
    </a:lvl7pPr>
    <a:lvl8pPr marL="3264408" algn="l" defTabSz="932688" rtl="0" eaLnBrk="1" latinLnBrk="0" hangingPunct="1">
      <a:defRPr sz="1836" kern="1200">
        <a:solidFill>
          <a:schemeClr val="tx1"/>
        </a:solidFill>
        <a:latin typeface="+mn-lt"/>
        <a:ea typeface="+mn-ea"/>
        <a:cs typeface="+mn-cs"/>
      </a:defRPr>
    </a:lvl8pPr>
    <a:lvl9pPr marL="3730752" algn="l" defTabSz="932688" rtl="0" eaLnBrk="1" latinLnBrk="0" hangingPunct="1">
      <a:defRPr sz="1836"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CD934640-C24F-4545-BB50-110C0991F3BE}">
          <p14:sldIdLst>
            <p14:sldId id="2076138726"/>
            <p14:sldId id="2076138727"/>
            <p14:sldId id="2076138728"/>
          </p14:sldIdLst>
        </p14:section>
        <p14:section name="Recent Breaches" id="{03415527-7934-4D82-BA6E-2D385F000343}">
          <p14:sldIdLst>
            <p14:sldId id="2076138704"/>
            <p14:sldId id="2076138730"/>
            <p14:sldId id="2076138709"/>
            <p14:sldId id="2076138729"/>
          </p14:sldIdLst>
        </p14:section>
        <p14:section name="Evolving Attacks" id="{1683035B-430E-4472-B46E-18492744C926}">
          <p14:sldIdLst>
            <p14:sldId id="2076138711"/>
            <p14:sldId id="2076137350"/>
            <p14:sldId id="2076138684"/>
          </p14:sldIdLst>
        </p14:section>
        <p14:section name="Strategy" id="{E2AF9F8E-A9E2-4945-B651-345C7192EF75}">
          <p14:sldIdLst>
            <p14:sldId id="2076138743"/>
            <p14:sldId id="2076138741"/>
            <p14:sldId id="2076138716"/>
            <p14:sldId id="2076138747"/>
          </p14:sldIdLst>
        </p14:section>
        <p14:section name="Recovering from an attack" id="{DBC30ECC-536E-4495-B4DF-A3C592D0AD81}">
          <p14:sldIdLst>
            <p14:sldId id="2076138739"/>
            <p14:sldId id="2076138744"/>
            <p14:sldId id="2076138734"/>
            <p14:sldId id="2076138742"/>
          </p14:sldIdLst>
        </p14:section>
        <p14:section name="Summary" id="{B4BC48EC-980B-4144-84D3-E34F6916E138}">
          <p14:sldIdLst>
            <p14:sldId id="2076138746"/>
          </p14:sldIdLst>
        </p14:section>
        <p14:section name="Wrap up" id="{CC870F35-9FF7-4EAF-9F87-ECA523A50738}">
          <p14:sldIdLst>
            <p14:sldId id="2076138718"/>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A62D92B-CEB8-E3FD-A606-E99EC3DBBD3C}" name="Yee-Ann Lee (Magnolia Ventures LLC)" initials="YL" userId="S::v-yeelee@microsoft.com::08adca8e-d2a9-42ff-a1a4-f8c64345c538" providerId="AD"/>
  <p188:author id="{461B8E9F-051B-77EB-6F49-267B5182E2BD}" name="Renato Leite" initials="RL" userId="S::releite@microsoft.com::4fcead86-5356-4a5b-8b62-58004d84401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Yee-Ann Lee" initials="YL" lastIdx="3" clrIdx="0">
    <p:extLst>
      <p:ext uri="{19B8F6BF-5375-455C-9EA6-DF929625EA0E}">
        <p15:presenceInfo xmlns:p15="http://schemas.microsoft.com/office/powerpoint/2012/main" userId="Yee-Ann Lee" providerId="None"/>
      </p:ext>
    </p:extLst>
  </p:cmAuthor>
  <p:cmAuthor id="2" name="Guest User" initials="GU" lastIdx="2" clrIdx="1">
    <p:extLst>
      <p:ext uri="{19B8F6BF-5375-455C-9EA6-DF929625EA0E}">
        <p15:presenceInfo xmlns:p15="http://schemas.microsoft.com/office/powerpoint/2012/main" userId="S::urn:spo:anon#55e2d15830029656314f8c62f2b28b0d5b3b553403b8b6786c6ca69474248d00::" providerId="AD"/>
      </p:ext>
    </p:extLst>
  </p:cmAuthor>
  <p:cmAuthor id="3" name="Alex Hickox" initials="AH" lastIdx="24" clrIdx="2">
    <p:extLst>
      <p:ext uri="{19B8F6BF-5375-455C-9EA6-DF929625EA0E}">
        <p15:presenceInfo xmlns:p15="http://schemas.microsoft.com/office/powerpoint/2012/main" userId="Alex Hickox" providerId="None"/>
      </p:ext>
    </p:extLst>
  </p:cmAuthor>
  <p:cmAuthor id="4" name="Nikki Swift" initials="NS" lastIdx="39" clrIdx="3">
    <p:extLst>
      <p:ext uri="{19B8F6BF-5375-455C-9EA6-DF929625EA0E}">
        <p15:presenceInfo xmlns:p15="http://schemas.microsoft.com/office/powerpoint/2012/main" userId="Nikki Swift" providerId="None"/>
      </p:ext>
    </p:extLst>
  </p:cmAuthor>
  <p:cmAuthor id="5" name="Elisabeth Michaud" initials="EM" lastIdx="8" clrIdx="4">
    <p:extLst>
      <p:ext uri="{19B8F6BF-5375-455C-9EA6-DF929625EA0E}">
        <p15:presenceInfo xmlns:p15="http://schemas.microsoft.com/office/powerpoint/2012/main" userId="S::elisamic@microsoft.com::e55b8dc4-e5ef-49c9-9406-3c603985a0cf" providerId="AD"/>
      </p:ext>
    </p:extLst>
  </p:cmAuthor>
  <p:cmAuthor id="6" name="Yee-Ann Lee (Magnolia Ventures LLC)" initials="YL(VL" lastIdx="34" clrIdx="5">
    <p:extLst>
      <p:ext uri="{19B8F6BF-5375-455C-9EA6-DF929625EA0E}">
        <p15:presenceInfo xmlns:p15="http://schemas.microsoft.com/office/powerpoint/2012/main" userId="S::v-yeelee@microsoft.com::08adca8e-d2a9-42ff-a1a4-f8c64345c538" providerId="AD"/>
      </p:ext>
    </p:extLst>
  </p:cmAuthor>
  <p:cmAuthor id="7" name="Kristen Stapleton-Paff" initials="KS" lastIdx="4" clrIdx="6">
    <p:extLst>
      <p:ext uri="{19B8F6BF-5375-455C-9EA6-DF929625EA0E}">
        <p15:presenceInfo xmlns:p15="http://schemas.microsoft.com/office/powerpoint/2012/main" userId="48b75182ae3f0c49" providerId="Windows Live"/>
      </p:ext>
    </p:extLst>
  </p:cmAuthor>
  <p:cmAuthor id="8" name="Kristen Paff" initials="KP" lastIdx="3" clrIdx="7">
    <p:extLst>
      <p:ext uri="{19B8F6BF-5375-455C-9EA6-DF929625EA0E}">
        <p15:presenceInfo xmlns:p15="http://schemas.microsoft.com/office/powerpoint/2012/main" userId="Kristen Paff" providerId="None"/>
      </p:ext>
    </p:extLst>
  </p:cmAuthor>
  <p:cmAuthor id="9" name="Nikki Swift" initials="NS [2]" lastIdx="2" clrIdx="8">
    <p:extLst>
      <p:ext uri="{19B8F6BF-5375-455C-9EA6-DF929625EA0E}">
        <p15:presenceInfo xmlns:p15="http://schemas.microsoft.com/office/powerpoint/2012/main" userId="S::nikki.swift@simple-concepts.com::f85e910b-cb7b-48e6-b3ec-0449818b597d" providerId="AD"/>
      </p:ext>
    </p:extLst>
  </p:cmAuthor>
  <p:cmAuthor id="10" name="Nicole Desjardins" initials="ND" lastIdx="9" clrIdx="9">
    <p:extLst>
      <p:ext uri="{19B8F6BF-5375-455C-9EA6-DF929625EA0E}">
        <p15:presenceInfo xmlns:p15="http://schemas.microsoft.com/office/powerpoint/2012/main" userId="S::ndesjard@linkedin.biz::f47875f4-1bd5-4297-a56d-09acb0d9a031" providerId="AD"/>
      </p:ext>
    </p:extLst>
  </p:cmAuthor>
  <p:cmAuthor id="11" name="Angel Gonzalez" initials="AG" lastIdx="1" clrIdx="10">
    <p:extLst>
      <p:ext uri="{19B8F6BF-5375-455C-9EA6-DF929625EA0E}">
        <p15:presenceInfo xmlns:p15="http://schemas.microsoft.com/office/powerpoint/2012/main" userId="S::aegonzal@linkedin.biz::d89c3b4b-b1db-4b8a-9370-f2c1f564500d" providerId="AD"/>
      </p:ext>
    </p:extLst>
  </p:cmAuthor>
  <p:cmAuthor id="12" name="Jessica Crespino" initials="JC" lastIdx="9" clrIdx="11">
    <p:extLst>
      <p:ext uri="{19B8F6BF-5375-455C-9EA6-DF929625EA0E}">
        <p15:presenceInfo xmlns:p15="http://schemas.microsoft.com/office/powerpoint/2012/main" userId="Jessica Crespino" providerId="None"/>
      </p:ext>
    </p:extLst>
  </p:cmAuthor>
  <p:cmAuthor id="13" name="Justin Padley" initials="JP" lastIdx="3" clrIdx="12">
    <p:extLst>
      <p:ext uri="{19B8F6BF-5375-455C-9EA6-DF929625EA0E}">
        <p15:presenceInfo xmlns:p15="http://schemas.microsoft.com/office/powerpoint/2012/main" userId="Justin Padley" providerId="None"/>
      </p:ext>
    </p:extLst>
  </p:cmAuthor>
  <p:cmAuthor id="14" name="Kathryn Courtney" initials="KC" lastIdx="3" clrIdx="13">
    <p:extLst>
      <p:ext uri="{19B8F6BF-5375-455C-9EA6-DF929625EA0E}">
        <p15:presenceInfo xmlns:p15="http://schemas.microsoft.com/office/powerpoint/2012/main" userId="Kathryn Courtney" providerId="None"/>
      </p:ext>
    </p:extLst>
  </p:cmAuthor>
  <p:cmAuthor id="15" name="Guest User" initials="GU [2]" lastIdx="1" clrIdx="14">
    <p:extLst>
      <p:ext uri="{19B8F6BF-5375-455C-9EA6-DF929625EA0E}">
        <p15:presenceInfo xmlns:p15="http://schemas.microsoft.com/office/powerpoint/2012/main" userId="S::urn:spo:anon#2a590295f9fd1bb445334102fc8e1dc7530ae8600915a969b923600a4c03b06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1C1C1"/>
    <a:srgbClr val="324668"/>
    <a:srgbClr val="243A5E"/>
    <a:srgbClr val="1F455D"/>
    <a:srgbClr val="0DAEFF"/>
    <a:srgbClr val="007BB6"/>
    <a:srgbClr val="006CA2"/>
    <a:srgbClr val="F2F2F2"/>
    <a:srgbClr val="D9D9D9"/>
    <a:srgbClr val="004F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AEA647-7C31-4BF3-A8D2-09CCF6D2EE97}" v="16" dt="2023-05-18T11:27:24.0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11" autoAdjust="0"/>
    <p:restoredTop sz="80027" autoAdjust="0"/>
  </p:normalViewPr>
  <p:slideViewPr>
    <p:cSldViewPr snapToGrid="0">
      <p:cViewPr varScale="1">
        <p:scale>
          <a:sx n="126" d="100"/>
          <a:sy n="126" d="100"/>
        </p:scale>
        <p:origin x="944" y="10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Moss" userId="b408b452-d5a3-4b1f-a99e-1d94864badac" providerId="ADAL" clId="{7022F4C7-4A32-46D5-8FA1-A4BF3FF0B919}"/>
    <pc:docChg chg="custSel delSld modSld modSection">
      <pc:chgData name="James Moss" userId="b408b452-d5a3-4b1f-a99e-1d94864badac" providerId="ADAL" clId="{7022F4C7-4A32-46D5-8FA1-A4BF3FF0B919}" dt="2023-05-18T13:12:32.337" v="167" actId="2696"/>
      <pc:docMkLst>
        <pc:docMk/>
      </pc:docMkLst>
      <pc:sldChg chg="modSp mod">
        <pc:chgData name="James Moss" userId="b408b452-d5a3-4b1f-a99e-1d94864badac" providerId="ADAL" clId="{7022F4C7-4A32-46D5-8FA1-A4BF3FF0B919}" dt="2023-05-18T13:10:26.959" v="166" actId="20577"/>
        <pc:sldMkLst>
          <pc:docMk/>
          <pc:sldMk cId="2357797285" sldId="2076138729"/>
        </pc:sldMkLst>
        <pc:spChg chg="mod">
          <ac:chgData name="James Moss" userId="b408b452-d5a3-4b1f-a99e-1d94864badac" providerId="ADAL" clId="{7022F4C7-4A32-46D5-8FA1-A4BF3FF0B919}" dt="2023-05-18T13:10:26.959" v="166" actId="20577"/>
          <ac:spMkLst>
            <pc:docMk/>
            <pc:sldMk cId="2357797285" sldId="2076138729"/>
            <ac:spMk id="3" creationId="{A31ED394-D2CA-448F-B5E0-E2D0B809E4E7}"/>
          </ac:spMkLst>
        </pc:spChg>
      </pc:sldChg>
      <pc:sldChg chg="modSp mod">
        <pc:chgData name="James Moss" userId="b408b452-d5a3-4b1f-a99e-1d94864badac" providerId="ADAL" clId="{7022F4C7-4A32-46D5-8FA1-A4BF3FF0B919}" dt="2023-05-18T13:10:16.881" v="158" actId="20577"/>
        <pc:sldMkLst>
          <pc:docMk/>
          <pc:sldMk cId="3354582821" sldId="2076138743"/>
        </pc:sldMkLst>
        <pc:spChg chg="mod">
          <ac:chgData name="James Moss" userId="b408b452-d5a3-4b1f-a99e-1d94864badac" providerId="ADAL" clId="{7022F4C7-4A32-46D5-8FA1-A4BF3FF0B919}" dt="2023-05-18T13:10:16.881" v="158" actId="20577"/>
          <ac:spMkLst>
            <pc:docMk/>
            <pc:sldMk cId="3354582821" sldId="2076138743"/>
            <ac:spMk id="3" creationId="{A31ED394-D2CA-448F-B5E0-E2D0B809E4E7}"/>
          </ac:spMkLst>
        </pc:spChg>
      </pc:sldChg>
      <pc:sldChg chg="del">
        <pc:chgData name="James Moss" userId="b408b452-d5a3-4b1f-a99e-1d94864badac" providerId="ADAL" clId="{7022F4C7-4A32-46D5-8FA1-A4BF3FF0B919}" dt="2023-05-18T13:12:32.337" v="167" actId="2696"/>
        <pc:sldMkLst>
          <pc:docMk/>
          <pc:sldMk cId="3217642862" sldId="2076138745"/>
        </pc:sldMkLst>
      </pc:sldChg>
    </pc:docChg>
  </pc:docChgLst>
</pc:chgInfo>
</file>

<file path=ppt/diagrams/_rels/data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svg"/><Relationship Id="rId1" Type="http://schemas.openxmlformats.org/officeDocument/2006/relationships/image" Target="../media/image46.png"/><Relationship Id="rId6" Type="http://schemas.openxmlformats.org/officeDocument/2006/relationships/image" Target="../media/image51.svg"/><Relationship Id="rId5" Type="http://schemas.openxmlformats.org/officeDocument/2006/relationships/image" Target="../media/image50.png"/><Relationship Id="rId4" Type="http://schemas.openxmlformats.org/officeDocument/2006/relationships/image" Target="../media/image49.svg"/></Relationships>
</file>

<file path=ppt/diagrams/_rels/drawing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svg"/><Relationship Id="rId1" Type="http://schemas.openxmlformats.org/officeDocument/2006/relationships/image" Target="../media/image46.png"/><Relationship Id="rId6" Type="http://schemas.openxmlformats.org/officeDocument/2006/relationships/image" Target="../media/image51.svg"/><Relationship Id="rId5" Type="http://schemas.openxmlformats.org/officeDocument/2006/relationships/image" Target="../media/image50.png"/><Relationship Id="rId4" Type="http://schemas.openxmlformats.org/officeDocument/2006/relationships/image" Target="../media/image49.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574D5C-E14E-4532-B262-9BEC32897A4C}"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B6E10523-373D-4A15-A83E-8702E3652FC7}">
      <dgm:prSet phldrT="[Text]"/>
      <dgm:spPr>
        <a:solidFill>
          <a:srgbClr val="324668"/>
        </a:solidFill>
      </dgm:spPr>
      <dgm:t>
        <a:bodyPr/>
        <a:lstStyle/>
        <a:p>
          <a:r>
            <a:rPr lang="en-GB" b="1" dirty="0">
              <a:solidFill>
                <a:schemeClr val="bg1"/>
              </a:solidFill>
              <a:cs typeface="Segoe UI" pitchFamily="34" charset="0"/>
            </a:rPr>
            <a:t>Denial of Service (DoS) and Distributed Denial of Service (DDoS)</a:t>
          </a:r>
          <a:endParaRPr lang="en-GB" dirty="0">
            <a:solidFill>
              <a:schemeClr val="bg1"/>
            </a:solidFill>
          </a:endParaRPr>
        </a:p>
      </dgm:t>
    </dgm:pt>
    <dgm:pt modelId="{CD75E39E-103D-4965-A1F6-D8BA870EB441}" type="parTrans" cxnId="{FAED4166-47AA-476F-9151-2A9FC1FE956A}">
      <dgm:prSet/>
      <dgm:spPr/>
      <dgm:t>
        <a:bodyPr/>
        <a:lstStyle/>
        <a:p>
          <a:endParaRPr lang="en-GB"/>
        </a:p>
      </dgm:t>
    </dgm:pt>
    <dgm:pt modelId="{A8FF06D9-5B8F-48ED-A08F-8AE211D251C1}" type="sibTrans" cxnId="{FAED4166-47AA-476F-9151-2A9FC1FE956A}">
      <dgm:prSet/>
      <dgm:spPr/>
      <dgm:t>
        <a:bodyPr/>
        <a:lstStyle/>
        <a:p>
          <a:endParaRPr lang="en-GB"/>
        </a:p>
      </dgm:t>
    </dgm:pt>
    <dgm:pt modelId="{E83762A8-C935-4DFE-BC99-86C705E1F9A1}">
      <dgm:prSet/>
      <dgm:spPr>
        <a:solidFill>
          <a:srgbClr val="324668"/>
        </a:solidFill>
      </dgm:spPr>
      <dgm:t>
        <a:bodyPr/>
        <a:lstStyle/>
        <a:p>
          <a:r>
            <a:rPr lang="en-GB" b="1" dirty="0">
              <a:solidFill>
                <a:schemeClr val="bg1"/>
              </a:solidFill>
              <a:cs typeface="Segoe UI" pitchFamily="34" charset="0"/>
            </a:rPr>
            <a:t>Man in the Middle Attacks (</a:t>
          </a:r>
          <a:r>
            <a:rPr lang="en-GB" b="1" dirty="0" err="1">
              <a:solidFill>
                <a:schemeClr val="bg1"/>
              </a:solidFill>
              <a:cs typeface="Segoe UI" pitchFamily="34" charset="0"/>
            </a:rPr>
            <a:t>MitM</a:t>
          </a:r>
          <a:r>
            <a:rPr lang="en-GB" b="1" dirty="0">
              <a:solidFill>
                <a:schemeClr val="bg1"/>
              </a:solidFill>
              <a:cs typeface="Segoe UI" pitchFamily="34" charset="0"/>
            </a:rPr>
            <a:t>)</a:t>
          </a:r>
        </a:p>
      </dgm:t>
    </dgm:pt>
    <dgm:pt modelId="{FA2AFA48-62C5-473B-BBAC-BEDE2CD8360C}" type="parTrans" cxnId="{33996DBC-79D5-4D86-9997-F90675FB2B47}">
      <dgm:prSet/>
      <dgm:spPr/>
      <dgm:t>
        <a:bodyPr/>
        <a:lstStyle/>
        <a:p>
          <a:endParaRPr lang="en-GB"/>
        </a:p>
      </dgm:t>
    </dgm:pt>
    <dgm:pt modelId="{4A391AF6-D0CB-4CED-80E1-6F1E07C9FE08}" type="sibTrans" cxnId="{33996DBC-79D5-4D86-9997-F90675FB2B47}">
      <dgm:prSet/>
      <dgm:spPr/>
      <dgm:t>
        <a:bodyPr/>
        <a:lstStyle/>
        <a:p>
          <a:endParaRPr lang="en-GB"/>
        </a:p>
      </dgm:t>
    </dgm:pt>
    <dgm:pt modelId="{6F03967D-0657-483F-8429-691E406226EC}">
      <dgm:prSet/>
      <dgm:spPr>
        <a:solidFill>
          <a:srgbClr val="324668"/>
        </a:solidFill>
      </dgm:spPr>
      <dgm:t>
        <a:bodyPr/>
        <a:lstStyle/>
        <a:p>
          <a:r>
            <a:rPr lang="en-GB" b="1" dirty="0">
              <a:solidFill>
                <a:schemeClr val="bg1"/>
              </a:solidFill>
              <a:cs typeface="Segoe UI" pitchFamily="34" charset="0"/>
            </a:rPr>
            <a:t>Eavesdropping Attacks</a:t>
          </a:r>
        </a:p>
      </dgm:t>
    </dgm:pt>
    <dgm:pt modelId="{113CA9C0-6095-4F6B-9338-57EE665D63F6}" type="parTrans" cxnId="{3E69686E-D574-4A58-AF59-9BF49F1B1164}">
      <dgm:prSet/>
      <dgm:spPr/>
      <dgm:t>
        <a:bodyPr/>
        <a:lstStyle/>
        <a:p>
          <a:endParaRPr lang="en-GB"/>
        </a:p>
      </dgm:t>
    </dgm:pt>
    <dgm:pt modelId="{0012A501-9749-4876-B9FE-24AA762DF870}" type="sibTrans" cxnId="{3E69686E-D574-4A58-AF59-9BF49F1B1164}">
      <dgm:prSet/>
      <dgm:spPr/>
      <dgm:t>
        <a:bodyPr/>
        <a:lstStyle/>
        <a:p>
          <a:endParaRPr lang="en-GB"/>
        </a:p>
      </dgm:t>
    </dgm:pt>
    <dgm:pt modelId="{C50F186B-E3A4-46AC-B778-8CD4611320D2}">
      <dgm:prSet/>
      <dgm:spPr>
        <a:solidFill>
          <a:srgbClr val="324668"/>
        </a:solidFill>
      </dgm:spPr>
      <dgm:t>
        <a:bodyPr/>
        <a:lstStyle/>
        <a:p>
          <a:r>
            <a:rPr lang="en-GB" b="1" dirty="0">
              <a:solidFill>
                <a:schemeClr val="bg1"/>
              </a:solidFill>
              <a:cs typeface="Segoe UI" pitchFamily="34" charset="0"/>
            </a:rPr>
            <a:t>Drive-by attack</a:t>
          </a:r>
        </a:p>
      </dgm:t>
    </dgm:pt>
    <dgm:pt modelId="{6F05C367-8400-4717-A0BB-3786AD6B8782}" type="parTrans" cxnId="{D56807F9-0952-4249-A84F-3B0C0669CE7A}">
      <dgm:prSet/>
      <dgm:spPr/>
      <dgm:t>
        <a:bodyPr/>
        <a:lstStyle/>
        <a:p>
          <a:endParaRPr lang="en-GB"/>
        </a:p>
      </dgm:t>
    </dgm:pt>
    <dgm:pt modelId="{FC46CE81-264B-408C-A4AB-60ABA7329083}" type="sibTrans" cxnId="{D56807F9-0952-4249-A84F-3B0C0669CE7A}">
      <dgm:prSet/>
      <dgm:spPr/>
      <dgm:t>
        <a:bodyPr/>
        <a:lstStyle/>
        <a:p>
          <a:endParaRPr lang="en-GB"/>
        </a:p>
      </dgm:t>
    </dgm:pt>
    <dgm:pt modelId="{16CF3452-CF85-42B8-A526-14DE5A36762F}">
      <dgm:prSet/>
      <dgm:spPr>
        <a:solidFill>
          <a:srgbClr val="324668"/>
        </a:solidFill>
      </dgm:spPr>
      <dgm:t>
        <a:bodyPr/>
        <a:lstStyle/>
        <a:p>
          <a:r>
            <a:rPr lang="en-GB" b="1" dirty="0">
              <a:solidFill>
                <a:schemeClr val="bg1"/>
              </a:solidFill>
              <a:cs typeface="Segoe UI" pitchFamily="34" charset="0"/>
            </a:rPr>
            <a:t>Cross-Site Scripting</a:t>
          </a:r>
        </a:p>
      </dgm:t>
    </dgm:pt>
    <dgm:pt modelId="{245201CA-3C0E-4BD5-97A0-4556E76ED664}" type="parTrans" cxnId="{DB01EEA0-7293-4852-9E88-B91C2E55C284}">
      <dgm:prSet/>
      <dgm:spPr/>
      <dgm:t>
        <a:bodyPr/>
        <a:lstStyle/>
        <a:p>
          <a:endParaRPr lang="en-GB"/>
        </a:p>
      </dgm:t>
    </dgm:pt>
    <dgm:pt modelId="{70388FBB-A923-46A3-982B-492F26B92E5F}" type="sibTrans" cxnId="{DB01EEA0-7293-4852-9E88-B91C2E55C284}">
      <dgm:prSet/>
      <dgm:spPr/>
      <dgm:t>
        <a:bodyPr/>
        <a:lstStyle/>
        <a:p>
          <a:endParaRPr lang="en-GB"/>
        </a:p>
      </dgm:t>
    </dgm:pt>
    <dgm:pt modelId="{4038EF14-6896-449E-B65D-723F2EADA617}" type="pres">
      <dgm:prSet presAssocID="{2F574D5C-E14E-4532-B262-9BEC32897A4C}" presName="diagram" presStyleCnt="0">
        <dgm:presLayoutVars>
          <dgm:dir/>
          <dgm:resizeHandles val="exact"/>
        </dgm:presLayoutVars>
      </dgm:prSet>
      <dgm:spPr/>
    </dgm:pt>
    <dgm:pt modelId="{36AC9B76-2B29-42AF-AE7E-E7ED7A1BEE84}" type="pres">
      <dgm:prSet presAssocID="{B6E10523-373D-4A15-A83E-8702E3652FC7}" presName="node" presStyleLbl="node1" presStyleIdx="0" presStyleCnt="5">
        <dgm:presLayoutVars>
          <dgm:bulletEnabled val="1"/>
        </dgm:presLayoutVars>
      </dgm:prSet>
      <dgm:spPr/>
    </dgm:pt>
    <dgm:pt modelId="{0FF2252D-89AD-40F1-A93D-E7FED8CB9AB6}" type="pres">
      <dgm:prSet presAssocID="{A8FF06D9-5B8F-48ED-A08F-8AE211D251C1}" presName="sibTrans" presStyleCnt="0"/>
      <dgm:spPr/>
    </dgm:pt>
    <dgm:pt modelId="{0DFD3B70-C065-4A02-9780-77175C7CD41E}" type="pres">
      <dgm:prSet presAssocID="{E83762A8-C935-4DFE-BC99-86C705E1F9A1}" presName="node" presStyleLbl="node1" presStyleIdx="1" presStyleCnt="5">
        <dgm:presLayoutVars>
          <dgm:bulletEnabled val="1"/>
        </dgm:presLayoutVars>
      </dgm:prSet>
      <dgm:spPr/>
    </dgm:pt>
    <dgm:pt modelId="{84BE3D2B-0462-42AE-83C4-01538DAAFE54}" type="pres">
      <dgm:prSet presAssocID="{4A391AF6-D0CB-4CED-80E1-6F1E07C9FE08}" presName="sibTrans" presStyleCnt="0"/>
      <dgm:spPr/>
    </dgm:pt>
    <dgm:pt modelId="{8496C753-30A8-4D48-A6F9-895D80641051}" type="pres">
      <dgm:prSet presAssocID="{6F03967D-0657-483F-8429-691E406226EC}" presName="node" presStyleLbl="node1" presStyleIdx="2" presStyleCnt="5">
        <dgm:presLayoutVars>
          <dgm:bulletEnabled val="1"/>
        </dgm:presLayoutVars>
      </dgm:prSet>
      <dgm:spPr/>
    </dgm:pt>
    <dgm:pt modelId="{18826F53-B788-415E-B9BA-ABF8256DDA65}" type="pres">
      <dgm:prSet presAssocID="{0012A501-9749-4876-B9FE-24AA762DF870}" presName="sibTrans" presStyleCnt="0"/>
      <dgm:spPr/>
    </dgm:pt>
    <dgm:pt modelId="{50D3E2C0-F80B-44A4-A43C-DA8478861C0F}" type="pres">
      <dgm:prSet presAssocID="{C50F186B-E3A4-46AC-B778-8CD4611320D2}" presName="node" presStyleLbl="node1" presStyleIdx="3" presStyleCnt="5">
        <dgm:presLayoutVars>
          <dgm:bulletEnabled val="1"/>
        </dgm:presLayoutVars>
      </dgm:prSet>
      <dgm:spPr/>
    </dgm:pt>
    <dgm:pt modelId="{A651281E-ADBB-43DE-B035-2DFFCEF8A4E3}" type="pres">
      <dgm:prSet presAssocID="{FC46CE81-264B-408C-A4AB-60ABA7329083}" presName="sibTrans" presStyleCnt="0"/>
      <dgm:spPr/>
    </dgm:pt>
    <dgm:pt modelId="{55C7C740-A303-4965-BF9D-BDEC6A75078B}" type="pres">
      <dgm:prSet presAssocID="{16CF3452-CF85-42B8-A526-14DE5A36762F}" presName="node" presStyleLbl="node1" presStyleIdx="4" presStyleCnt="5">
        <dgm:presLayoutVars>
          <dgm:bulletEnabled val="1"/>
        </dgm:presLayoutVars>
      </dgm:prSet>
      <dgm:spPr/>
    </dgm:pt>
  </dgm:ptLst>
  <dgm:cxnLst>
    <dgm:cxn modelId="{5CE36B01-B952-4193-B840-3353031A8938}" type="presOf" srcId="{B6E10523-373D-4A15-A83E-8702E3652FC7}" destId="{36AC9B76-2B29-42AF-AE7E-E7ED7A1BEE84}" srcOrd="0" destOrd="0" presId="urn:microsoft.com/office/officeart/2005/8/layout/default"/>
    <dgm:cxn modelId="{6FB38A21-F772-445C-AFB8-A4C58C97A91E}" type="presOf" srcId="{16CF3452-CF85-42B8-A526-14DE5A36762F}" destId="{55C7C740-A303-4965-BF9D-BDEC6A75078B}" srcOrd="0" destOrd="0" presId="urn:microsoft.com/office/officeart/2005/8/layout/default"/>
    <dgm:cxn modelId="{EF9EB43E-E814-4EBF-8A24-52E7BFF57C74}" type="presOf" srcId="{6F03967D-0657-483F-8429-691E406226EC}" destId="{8496C753-30A8-4D48-A6F9-895D80641051}" srcOrd="0" destOrd="0" presId="urn:microsoft.com/office/officeart/2005/8/layout/default"/>
    <dgm:cxn modelId="{FAED4166-47AA-476F-9151-2A9FC1FE956A}" srcId="{2F574D5C-E14E-4532-B262-9BEC32897A4C}" destId="{B6E10523-373D-4A15-A83E-8702E3652FC7}" srcOrd="0" destOrd="0" parTransId="{CD75E39E-103D-4965-A1F6-D8BA870EB441}" sibTransId="{A8FF06D9-5B8F-48ED-A08F-8AE211D251C1}"/>
    <dgm:cxn modelId="{9603ED67-D28D-4357-B1FD-41266E38DDFE}" type="presOf" srcId="{E83762A8-C935-4DFE-BC99-86C705E1F9A1}" destId="{0DFD3B70-C065-4A02-9780-77175C7CD41E}" srcOrd="0" destOrd="0" presId="urn:microsoft.com/office/officeart/2005/8/layout/default"/>
    <dgm:cxn modelId="{3E69686E-D574-4A58-AF59-9BF49F1B1164}" srcId="{2F574D5C-E14E-4532-B262-9BEC32897A4C}" destId="{6F03967D-0657-483F-8429-691E406226EC}" srcOrd="2" destOrd="0" parTransId="{113CA9C0-6095-4F6B-9338-57EE665D63F6}" sibTransId="{0012A501-9749-4876-B9FE-24AA762DF870}"/>
    <dgm:cxn modelId="{DB01EEA0-7293-4852-9E88-B91C2E55C284}" srcId="{2F574D5C-E14E-4532-B262-9BEC32897A4C}" destId="{16CF3452-CF85-42B8-A526-14DE5A36762F}" srcOrd="4" destOrd="0" parTransId="{245201CA-3C0E-4BD5-97A0-4556E76ED664}" sibTransId="{70388FBB-A923-46A3-982B-492F26B92E5F}"/>
    <dgm:cxn modelId="{33996DBC-79D5-4D86-9997-F90675FB2B47}" srcId="{2F574D5C-E14E-4532-B262-9BEC32897A4C}" destId="{E83762A8-C935-4DFE-BC99-86C705E1F9A1}" srcOrd="1" destOrd="0" parTransId="{FA2AFA48-62C5-473B-BBAC-BEDE2CD8360C}" sibTransId="{4A391AF6-D0CB-4CED-80E1-6F1E07C9FE08}"/>
    <dgm:cxn modelId="{311638DC-ECB0-41C8-A19D-CD1C2CBEFBE6}" type="presOf" srcId="{2F574D5C-E14E-4532-B262-9BEC32897A4C}" destId="{4038EF14-6896-449E-B65D-723F2EADA617}" srcOrd="0" destOrd="0" presId="urn:microsoft.com/office/officeart/2005/8/layout/default"/>
    <dgm:cxn modelId="{D56807F9-0952-4249-A84F-3B0C0669CE7A}" srcId="{2F574D5C-E14E-4532-B262-9BEC32897A4C}" destId="{C50F186B-E3A4-46AC-B778-8CD4611320D2}" srcOrd="3" destOrd="0" parTransId="{6F05C367-8400-4717-A0BB-3786AD6B8782}" sibTransId="{FC46CE81-264B-408C-A4AB-60ABA7329083}"/>
    <dgm:cxn modelId="{0968ADFD-BAAD-473E-B387-3B134A608072}" type="presOf" srcId="{C50F186B-E3A4-46AC-B778-8CD4611320D2}" destId="{50D3E2C0-F80B-44A4-A43C-DA8478861C0F}" srcOrd="0" destOrd="0" presId="urn:microsoft.com/office/officeart/2005/8/layout/default"/>
    <dgm:cxn modelId="{62AA0A02-83E1-4422-9FC8-22981C8CB496}" type="presParOf" srcId="{4038EF14-6896-449E-B65D-723F2EADA617}" destId="{36AC9B76-2B29-42AF-AE7E-E7ED7A1BEE84}" srcOrd="0" destOrd="0" presId="urn:microsoft.com/office/officeart/2005/8/layout/default"/>
    <dgm:cxn modelId="{2F8192B6-E02B-43A2-A547-FF5930AB0282}" type="presParOf" srcId="{4038EF14-6896-449E-B65D-723F2EADA617}" destId="{0FF2252D-89AD-40F1-A93D-E7FED8CB9AB6}" srcOrd="1" destOrd="0" presId="urn:microsoft.com/office/officeart/2005/8/layout/default"/>
    <dgm:cxn modelId="{268B8D58-EA1A-4738-9D37-628AE69A4BA2}" type="presParOf" srcId="{4038EF14-6896-449E-B65D-723F2EADA617}" destId="{0DFD3B70-C065-4A02-9780-77175C7CD41E}" srcOrd="2" destOrd="0" presId="urn:microsoft.com/office/officeart/2005/8/layout/default"/>
    <dgm:cxn modelId="{895ED6ED-BA9F-4003-AE57-143A55FC73C1}" type="presParOf" srcId="{4038EF14-6896-449E-B65D-723F2EADA617}" destId="{84BE3D2B-0462-42AE-83C4-01538DAAFE54}" srcOrd="3" destOrd="0" presId="urn:microsoft.com/office/officeart/2005/8/layout/default"/>
    <dgm:cxn modelId="{E6A69EC7-8448-485C-8BF8-347059FA634A}" type="presParOf" srcId="{4038EF14-6896-449E-B65D-723F2EADA617}" destId="{8496C753-30A8-4D48-A6F9-895D80641051}" srcOrd="4" destOrd="0" presId="urn:microsoft.com/office/officeart/2005/8/layout/default"/>
    <dgm:cxn modelId="{0835241C-BA8A-4733-A72A-CF1977AE39C8}" type="presParOf" srcId="{4038EF14-6896-449E-B65D-723F2EADA617}" destId="{18826F53-B788-415E-B9BA-ABF8256DDA65}" srcOrd="5" destOrd="0" presId="urn:microsoft.com/office/officeart/2005/8/layout/default"/>
    <dgm:cxn modelId="{8F9866FE-C03A-4F09-A413-E65AAD5199B2}" type="presParOf" srcId="{4038EF14-6896-449E-B65D-723F2EADA617}" destId="{50D3E2C0-F80B-44A4-A43C-DA8478861C0F}" srcOrd="6" destOrd="0" presId="urn:microsoft.com/office/officeart/2005/8/layout/default"/>
    <dgm:cxn modelId="{C3379E9E-8DD0-48F5-AC39-E28C282E00B9}" type="presParOf" srcId="{4038EF14-6896-449E-B65D-723F2EADA617}" destId="{A651281E-ADBB-43DE-B035-2DFFCEF8A4E3}" srcOrd="7" destOrd="0" presId="urn:microsoft.com/office/officeart/2005/8/layout/default"/>
    <dgm:cxn modelId="{B9F3E234-312D-4AF0-B00E-E27F112D0358}" type="presParOf" srcId="{4038EF14-6896-449E-B65D-723F2EADA617}" destId="{55C7C740-A303-4965-BF9D-BDEC6A75078B}" srcOrd="8" destOrd="0" presId="urn:microsoft.com/office/officeart/2005/8/layout/defaul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F574D5C-E14E-4532-B262-9BEC32897A4C}"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B6E10523-373D-4A15-A83E-8702E3652FC7}">
      <dgm:prSet phldrT="[Text]"/>
      <dgm:spPr>
        <a:solidFill>
          <a:srgbClr val="324668"/>
        </a:solidFill>
      </dgm:spPr>
      <dgm:t>
        <a:bodyPr/>
        <a:lstStyle/>
        <a:p>
          <a:r>
            <a:rPr lang="en-GB" b="1" dirty="0">
              <a:solidFill>
                <a:schemeClr val="bg1"/>
              </a:solidFill>
              <a:cs typeface="Segoe UI" pitchFamily="34" charset="0"/>
            </a:rPr>
            <a:t>Phishing and Spear Phishing</a:t>
          </a:r>
          <a:endParaRPr lang="en-GB" dirty="0">
            <a:solidFill>
              <a:schemeClr val="bg1"/>
            </a:solidFill>
          </a:endParaRPr>
        </a:p>
      </dgm:t>
    </dgm:pt>
    <dgm:pt modelId="{CD75E39E-103D-4965-A1F6-D8BA870EB441}" type="parTrans" cxnId="{FAED4166-47AA-476F-9151-2A9FC1FE956A}">
      <dgm:prSet/>
      <dgm:spPr/>
      <dgm:t>
        <a:bodyPr/>
        <a:lstStyle/>
        <a:p>
          <a:endParaRPr lang="en-GB">
            <a:solidFill>
              <a:schemeClr val="bg1"/>
            </a:solidFill>
          </a:endParaRPr>
        </a:p>
      </dgm:t>
    </dgm:pt>
    <dgm:pt modelId="{A8FF06D9-5B8F-48ED-A08F-8AE211D251C1}" type="sibTrans" cxnId="{FAED4166-47AA-476F-9151-2A9FC1FE956A}">
      <dgm:prSet/>
      <dgm:spPr/>
      <dgm:t>
        <a:bodyPr/>
        <a:lstStyle/>
        <a:p>
          <a:endParaRPr lang="en-GB">
            <a:solidFill>
              <a:schemeClr val="bg1"/>
            </a:solidFill>
          </a:endParaRPr>
        </a:p>
      </dgm:t>
    </dgm:pt>
    <dgm:pt modelId="{5FD43108-91A4-4DBB-90D6-3A3A1F58D4F3}">
      <dgm:prSet/>
      <dgm:spPr>
        <a:solidFill>
          <a:srgbClr val="324668"/>
        </a:solidFill>
      </dgm:spPr>
      <dgm:t>
        <a:bodyPr/>
        <a:lstStyle/>
        <a:p>
          <a:r>
            <a:rPr lang="en-GB" b="1" dirty="0">
              <a:solidFill>
                <a:schemeClr val="bg1"/>
              </a:solidFill>
              <a:cs typeface="Segoe UI" pitchFamily="34" charset="0"/>
            </a:rPr>
            <a:t>Password Attacks</a:t>
          </a:r>
        </a:p>
      </dgm:t>
    </dgm:pt>
    <dgm:pt modelId="{C89C0D3D-2D96-48E5-83E1-5DADC5E80B62}" type="parTrans" cxnId="{87C2E101-56EC-4940-88FE-2F627A7F6080}">
      <dgm:prSet/>
      <dgm:spPr/>
      <dgm:t>
        <a:bodyPr/>
        <a:lstStyle/>
        <a:p>
          <a:endParaRPr lang="en-GB">
            <a:solidFill>
              <a:schemeClr val="bg1"/>
            </a:solidFill>
          </a:endParaRPr>
        </a:p>
      </dgm:t>
    </dgm:pt>
    <dgm:pt modelId="{6EFC0D85-3E87-4797-A6E7-6C19ABE36A91}" type="sibTrans" cxnId="{87C2E101-56EC-4940-88FE-2F627A7F6080}">
      <dgm:prSet/>
      <dgm:spPr/>
      <dgm:t>
        <a:bodyPr/>
        <a:lstStyle/>
        <a:p>
          <a:endParaRPr lang="en-GB">
            <a:solidFill>
              <a:schemeClr val="bg1"/>
            </a:solidFill>
          </a:endParaRPr>
        </a:p>
      </dgm:t>
    </dgm:pt>
    <dgm:pt modelId="{EC8AF7E1-8159-4FE8-81E0-A85E2EAC0CC8}">
      <dgm:prSet/>
      <dgm:spPr>
        <a:solidFill>
          <a:srgbClr val="324668"/>
        </a:solidFill>
      </dgm:spPr>
      <dgm:t>
        <a:bodyPr/>
        <a:lstStyle/>
        <a:p>
          <a:r>
            <a:rPr lang="en-GB" b="1" dirty="0">
              <a:solidFill>
                <a:schemeClr val="bg1"/>
              </a:solidFill>
              <a:cs typeface="Segoe UI" pitchFamily="34" charset="0"/>
            </a:rPr>
            <a:t>Whaling</a:t>
          </a:r>
        </a:p>
      </dgm:t>
    </dgm:pt>
    <dgm:pt modelId="{A0053F9A-D006-4281-A7E5-D624B7464F05}" type="parTrans" cxnId="{40781E52-AC1B-4289-B60D-BDCCC9F5FA47}">
      <dgm:prSet/>
      <dgm:spPr/>
      <dgm:t>
        <a:bodyPr/>
        <a:lstStyle/>
        <a:p>
          <a:endParaRPr lang="en-GB">
            <a:solidFill>
              <a:schemeClr val="bg1"/>
            </a:solidFill>
          </a:endParaRPr>
        </a:p>
      </dgm:t>
    </dgm:pt>
    <dgm:pt modelId="{0884B3D8-A499-4E8E-8209-3EED7F89346D}" type="sibTrans" cxnId="{40781E52-AC1B-4289-B60D-BDCCC9F5FA47}">
      <dgm:prSet/>
      <dgm:spPr/>
      <dgm:t>
        <a:bodyPr/>
        <a:lstStyle/>
        <a:p>
          <a:endParaRPr lang="en-GB">
            <a:solidFill>
              <a:schemeClr val="bg1"/>
            </a:solidFill>
          </a:endParaRPr>
        </a:p>
      </dgm:t>
    </dgm:pt>
    <dgm:pt modelId="{F0CC4E92-EBE3-4398-8260-20FB61CE0EE4}">
      <dgm:prSet/>
      <dgm:spPr>
        <a:solidFill>
          <a:srgbClr val="324668"/>
        </a:solidFill>
      </dgm:spPr>
      <dgm:t>
        <a:bodyPr/>
        <a:lstStyle/>
        <a:p>
          <a:r>
            <a:rPr lang="en-GB" b="1">
              <a:solidFill>
                <a:schemeClr val="bg1"/>
              </a:solidFill>
              <a:cs typeface="Segoe UI" pitchFamily="34" charset="0"/>
            </a:rPr>
            <a:t>Malware</a:t>
          </a:r>
          <a:endParaRPr lang="en-GB" b="1" dirty="0">
            <a:solidFill>
              <a:schemeClr val="bg1"/>
            </a:solidFill>
            <a:cs typeface="Segoe UI" pitchFamily="34" charset="0"/>
          </a:endParaRPr>
        </a:p>
      </dgm:t>
    </dgm:pt>
    <dgm:pt modelId="{65DF5333-6982-4764-B9F8-B2E0EE5358CD}" type="parTrans" cxnId="{DF978C65-B874-475E-A582-C4F3DDF4882C}">
      <dgm:prSet/>
      <dgm:spPr/>
      <dgm:t>
        <a:bodyPr/>
        <a:lstStyle/>
        <a:p>
          <a:endParaRPr lang="en-GB">
            <a:solidFill>
              <a:schemeClr val="bg1"/>
            </a:solidFill>
          </a:endParaRPr>
        </a:p>
      </dgm:t>
    </dgm:pt>
    <dgm:pt modelId="{1ABFD12D-B42C-4A77-96B4-7BFE1EEE83C8}" type="sibTrans" cxnId="{DF978C65-B874-475E-A582-C4F3DDF4882C}">
      <dgm:prSet/>
      <dgm:spPr/>
      <dgm:t>
        <a:bodyPr/>
        <a:lstStyle/>
        <a:p>
          <a:endParaRPr lang="en-GB">
            <a:solidFill>
              <a:schemeClr val="bg1"/>
            </a:solidFill>
          </a:endParaRPr>
        </a:p>
      </dgm:t>
    </dgm:pt>
    <dgm:pt modelId="{1BFCB7E9-433C-4B18-920F-0D2CB2672151}">
      <dgm:prSet/>
      <dgm:spPr>
        <a:solidFill>
          <a:srgbClr val="324668"/>
        </a:solidFill>
      </dgm:spPr>
      <dgm:t>
        <a:bodyPr/>
        <a:lstStyle/>
        <a:p>
          <a:r>
            <a:rPr lang="en-GB" b="1" dirty="0">
              <a:solidFill>
                <a:schemeClr val="bg1"/>
              </a:solidFill>
              <a:cs typeface="Segoe UI" pitchFamily="34" charset="0"/>
            </a:rPr>
            <a:t>Ransomware</a:t>
          </a:r>
        </a:p>
      </dgm:t>
    </dgm:pt>
    <dgm:pt modelId="{249605A1-40BA-41E4-B891-4BDEA8D8EA0F}" type="parTrans" cxnId="{7599024E-B7BD-4774-A709-283585B2676E}">
      <dgm:prSet/>
      <dgm:spPr/>
      <dgm:t>
        <a:bodyPr/>
        <a:lstStyle/>
        <a:p>
          <a:endParaRPr lang="en-GB">
            <a:solidFill>
              <a:schemeClr val="bg1"/>
            </a:solidFill>
          </a:endParaRPr>
        </a:p>
      </dgm:t>
    </dgm:pt>
    <dgm:pt modelId="{DF329521-54E0-4B6E-A999-BD0185244674}" type="sibTrans" cxnId="{7599024E-B7BD-4774-A709-283585B2676E}">
      <dgm:prSet/>
      <dgm:spPr/>
      <dgm:t>
        <a:bodyPr/>
        <a:lstStyle/>
        <a:p>
          <a:endParaRPr lang="en-GB">
            <a:solidFill>
              <a:schemeClr val="bg1"/>
            </a:solidFill>
          </a:endParaRPr>
        </a:p>
      </dgm:t>
    </dgm:pt>
    <dgm:pt modelId="{4038EF14-6896-449E-B65D-723F2EADA617}" type="pres">
      <dgm:prSet presAssocID="{2F574D5C-E14E-4532-B262-9BEC32897A4C}" presName="diagram" presStyleCnt="0">
        <dgm:presLayoutVars>
          <dgm:dir/>
          <dgm:resizeHandles val="exact"/>
        </dgm:presLayoutVars>
      </dgm:prSet>
      <dgm:spPr/>
    </dgm:pt>
    <dgm:pt modelId="{36AC9B76-2B29-42AF-AE7E-E7ED7A1BEE84}" type="pres">
      <dgm:prSet presAssocID="{B6E10523-373D-4A15-A83E-8702E3652FC7}" presName="node" presStyleLbl="node1" presStyleIdx="0" presStyleCnt="5">
        <dgm:presLayoutVars>
          <dgm:bulletEnabled val="1"/>
        </dgm:presLayoutVars>
      </dgm:prSet>
      <dgm:spPr/>
    </dgm:pt>
    <dgm:pt modelId="{0FF2252D-89AD-40F1-A93D-E7FED8CB9AB6}" type="pres">
      <dgm:prSet presAssocID="{A8FF06D9-5B8F-48ED-A08F-8AE211D251C1}" presName="sibTrans" presStyleCnt="0"/>
      <dgm:spPr/>
    </dgm:pt>
    <dgm:pt modelId="{048C1373-9C56-4B7B-87BE-72EBC241A2E0}" type="pres">
      <dgm:prSet presAssocID="{5FD43108-91A4-4DBB-90D6-3A3A1F58D4F3}" presName="node" presStyleLbl="node1" presStyleIdx="1" presStyleCnt="5">
        <dgm:presLayoutVars>
          <dgm:bulletEnabled val="1"/>
        </dgm:presLayoutVars>
      </dgm:prSet>
      <dgm:spPr/>
    </dgm:pt>
    <dgm:pt modelId="{A71E7B4B-B23A-4475-BB81-98287F436F4C}" type="pres">
      <dgm:prSet presAssocID="{6EFC0D85-3E87-4797-A6E7-6C19ABE36A91}" presName="sibTrans" presStyleCnt="0"/>
      <dgm:spPr/>
    </dgm:pt>
    <dgm:pt modelId="{2B52BB67-0D23-405E-87A5-3DA00B003244}" type="pres">
      <dgm:prSet presAssocID="{EC8AF7E1-8159-4FE8-81E0-A85E2EAC0CC8}" presName="node" presStyleLbl="node1" presStyleIdx="2" presStyleCnt="5">
        <dgm:presLayoutVars>
          <dgm:bulletEnabled val="1"/>
        </dgm:presLayoutVars>
      </dgm:prSet>
      <dgm:spPr/>
    </dgm:pt>
    <dgm:pt modelId="{E105F9EE-378E-462D-B33F-DACDC6EF099D}" type="pres">
      <dgm:prSet presAssocID="{0884B3D8-A499-4E8E-8209-3EED7F89346D}" presName="sibTrans" presStyleCnt="0"/>
      <dgm:spPr/>
    </dgm:pt>
    <dgm:pt modelId="{BAE92B0A-538C-4FAA-9AC2-7F2E62285397}" type="pres">
      <dgm:prSet presAssocID="{F0CC4E92-EBE3-4398-8260-20FB61CE0EE4}" presName="node" presStyleLbl="node1" presStyleIdx="3" presStyleCnt="5">
        <dgm:presLayoutVars>
          <dgm:bulletEnabled val="1"/>
        </dgm:presLayoutVars>
      </dgm:prSet>
      <dgm:spPr/>
    </dgm:pt>
    <dgm:pt modelId="{50926AA5-0E52-49BD-B261-198BFAC0B42E}" type="pres">
      <dgm:prSet presAssocID="{1ABFD12D-B42C-4A77-96B4-7BFE1EEE83C8}" presName="sibTrans" presStyleCnt="0"/>
      <dgm:spPr/>
    </dgm:pt>
    <dgm:pt modelId="{C1FAB6FB-E8E5-4FB9-9491-C44BC0943D3C}" type="pres">
      <dgm:prSet presAssocID="{1BFCB7E9-433C-4B18-920F-0D2CB2672151}" presName="node" presStyleLbl="node1" presStyleIdx="4" presStyleCnt="5">
        <dgm:presLayoutVars>
          <dgm:bulletEnabled val="1"/>
        </dgm:presLayoutVars>
      </dgm:prSet>
      <dgm:spPr/>
    </dgm:pt>
  </dgm:ptLst>
  <dgm:cxnLst>
    <dgm:cxn modelId="{5CE36B01-B952-4193-B840-3353031A8938}" type="presOf" srcId="{B6E10523-373D-4A15-A83E-8702E3652FC7}" destId="{36AC9B76-2B29-42AF-AE7E-E7ED7A1BEE84}" srcOrd="0" destOrd="0" presId="urn:microsoft.com/office/officeart/2005/8/layout/default"/>
    <dgm:cxn modelId="{87C2E101-56EC-4940-88FE-2F627A7F6080}" srcId="{2F574D5C-E14E-4532-B262-9BEC32897A4C}" destId="{5FD43108-91A4-4DBB-90D6-3A3A1F58D4F3}" srcOrd="1" destOrd="0" parTransId="{C89C0D3D-2D96-48E5-83E1-5DADC5E80B62}" sibTransId="{6EFC0D85-3E87-4797-A6E7-6C19ABE36A91}"/>
    <dgm:cxn modelId="{DF978C65-B874-475E-A582-C4F3DDF4882C}" srcId="{2F574D5C-E14E-4532-B262-9BEC32897A4C}" destId="{F0CC4E92-EBE3-4398-8260-20FB61CE0EE4}" srcOrd="3" destOrd="0" parTransId="{65DF5333-6982-4764-B9F8-B2E0EE5358CD}" sibTransId="{1ABFD12D-B42C-4A77-96B4-7BFE1EEE83C8}"/>
    <dgm:cxn modelId="{FAED4166-47AA-476F-9151-2A9FC1FE956A}" srcId="{2F574D5C-E14E-4532-B262-9BEC32897A4C}" destId="{B6E10523-373D-4A15-A83E-8702E3652FC7}" srcOrd="0" destOrd="0" parTransId="{CD75E39E-103D-4965-A1F6-D8BA870EB441}" sibTransId="{A8FF06D9-5B8F-48ED-A08F-8AE211D251C1}"/>
    <dgm:cxn modelId="{7599024E-B7BD-4774-A709-283585B2676E}" srcId="{2F574D5C-E14E-4532-B262-9BEC32897A4C}" destId="{1BFCB7E9-433C-4B18-920F-0D2CB2672151}" srcOrd="4" destOrd="0" parTransId="{249605A1-40BA-41E4-B891-4BDEA8D8EA0F}" sibTransId="{DF329521-54E0-4B6E-A999-BD0185244674}"/>
    <dgm:cxn modelId="{40781E52-AC1B-4289-B60D-BDCCC9F5FA47}" srcId="{2F574D5C-E14E-4532-B262-9BEC32897A4C}" destId="{EC8AF7E1-8159-4FE8-81E0-A85E2EAC0CC8}" srcOrd="2" destOrd="0" parTransId="{A0053F9A-D006-4281-A7E5-D624B7464F05}" sibTransId="{0884B3D8-A499-4E8E-8209-3EED7F89346D}"/>
    <dgm:cxn modelId="{516F1679-01F8-4DC0-B632-9320DBC638BA}" type="presOf" srcId="{1BFCB7E9-433C-4B18-920F-0D2CB2672151}" destId="{C1FAB6FB-E8E5-4FB9-9491-C44BC0943D3C}" srcOrd="0" destOrd="0" presId="urn:microsoft.com/office/officeart/2005/8/layout/default"/>
    <dgm:cxn modelId="{6C752879-F162-4645-9262-97E669F21560}" type="presOf" srcId="{F0CC4E92-EBE3-4398-8260-20FB61CE0EE4}" destId="{BAE92B0A-538C-4FAA-9AC2-7F2E62285397}" srcOrd="0" destOrd="0" presId="urn:microsoft.com/office/officeart/2005/8/layout/default"/>
    <dgm:cxn modelId="{72DF259B-FE9C-4A20-A4CF-F68FDE61822A}" type="presOf" srcId="{EC8AF7E1-8159-4FE8-81E0-A85E2EAC0CC8}" destId="{2B52BB67-0D23-405E-87A5-3DA00B003244}" srcOrd="0" destOrd="0" presId="urn:microsoft.com/office/officeart/2005/8/layout/default"/>
    <dgm:cxn modelId="{CF8300C7-4C72-4178-B176-EB679F374276}" type="presOf" srcId="{5FD43108-91A4-4DBB-90D6-3A3A1F58D4F3}" destId="{048C1373-9C56-4B7B-87BE-72EBC241A2E0}" srcOrd="0" destOrd="0" presId="urn:microsoft.com/office/officeart/2005/8/layout/default"/>
    <dgm:cxn modelId="{311638DC-ECB0-41C8-A19D-CD1C2CBEFBE6}" type="presOf" srcId="{2F574D5C-E14E-4532-B262-9BEC32897A4C}" destId="{4038EF14-6896-449E-B65D-723F2EADA617}" srcOrd="0" destOrd="0" presId="urn:microsoft.com/office/officeart/2005/8/layout/default"/>
    <dgm:cxn modelId="{62AA0A02-83E1-4422-9FC8-22981C8CB496}" type="presParOf" srcId="{4038EF14-6896-449E-B65D-723F2EADA617}" destId="{36AC9B76-2B29-42AF-AE7E-E7ED7A1BEE84}" srcOrd="0" destOrd="0" presId="urn:microsoft.com/office/officeart/2005/8/layout/default"/>
    <dgm:cxn modelId="{2F8192B6-E02B-43A2-A547-FF5930AB0282}" type="presParOf" srcId="{4038EF14-6896-449E-B65D-723F2EADA617}" destId="{0FF2252D-89AD-40F1-A93D-E7FED8CB9AB6}" srcOrd="1" destOrd="0" presId="urn:microsoft.com/office/officeart/2005/8/layout/default"/>
    <dgm:cxn modelId="{490CCD81-FD2B-4B9C-AF01-D262EC333DE5}" type="presParOf" srcId="{4038EF14-6896-449E-B65D-723F2EADA617}" destId="{048C1373-9C56-4B7B-87BE-72EBC241A2E0}" srcOrd="2" destOrd="0" presId="urn:microsoft.com/office/officeart/2005/8/layout/default"/>
    <dgm:cxn modelId="{A84AF3F5-425A-473F-ADF6-06E8EBE9D7C0}" type="presParOf" srcId="{4038EF14-6896-449E-B65D-723F2EADA617}" destId="{A71E7B4B-B23A-4475-BB81-98287F436F4C}" srcOrd="3" destOrd="0" presId="urn:microsoft.com/office/officeart/2005/8/layout/default"/>
    <dgm:cxn modelId="{9C763D13-B5D5-4995-B6C5-76677D893E42}" type="presParOf" srcId="{4038EF14-6896-449E-B65D-723F2EADA617}" destId="{2B52BB67-0D23-405E-87A5-3DA00B003244}" srcOrd="4" destOrd="0" presId="urn:microsoft.com/office/officeart/2005/8/layout/default"/>
    <dgm:cxn modelId="{135513A0-0D04-4001-9B44-1452DCE3B8DA}" type="presParOf" srcId="{4038EF14-6896-449E-B65D-723F2EADA617}" destId="{E105F9EE-378E-462D-B33F-DACDC6EF099D}" srcOrd="5" destOrd="0" presId="urn:microsoft.com/office/officeart/2005/8/layout/default"/>
    <dgm:cxn modelId="{FBEDE0E6-B394-4BA5-B8BC-85565C0C457E}" type="presParOf" srcId="{4038EF14-6896-449E-B65D-723F2EADA617}" destId="{BAE92B0A-538C-4FAA-9AC2-7F2E62285397}" srcOrd="6" destOrd="0" presId="urn:microsoft.com/office/officeart/2005/8/layout/default"/>
    <dgm:cxn modelId="{44DBC90E-B6BF-4F24-BEFC-98265E6AEDC7}" type="presParOf" srcId="{4038EF14-6896-449E-B65D-723F2EADA617}" destId="{50926AA5-0E52-49BD-B261-198BFAC0B42E}" srcOrd="7" destOrd="0" presId="urn:microsoft.com/office/officeart/2005/8/layout/default"/>
    <dgm:cxn modelId="{F76DD5F2-C6CB-4C36-9814-5D71EFDBB39A}" type="presParOf" srcId="{4038EF14-6896-449E-B65D-723F2EADA617}" destId="{C1FAB6FB-E8E5-4FB9-9491-C44BC0943D3C}" srcOrd="8" destOrd="0" presId="urn:microsoft.com/office/officeart/2005/8/layout/default"/>
  </dgm:cxnLst>
  <dgm:bg>
    <a:noFill/>
  </dgm:bg>
  <dgm:whole/>
  <dgm:extLst>
    <a:ext uri="http://schemas.microsoft.com/office/drawing/2008/diagram">
      <dsp:dataModelExt xmlns:dsp="http://schemas.microsoft.com/office/drawing/2008/diagram" relId="rId15"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F574D5C-E14E-4532-B262-9BEC32897A4C}"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B6E10523-373D-4A15-A83E-8702E3652FC7}">
      <dgm:prSet phldrT="[Text]"/>
      <dgm:spPr>
        <a:solidFill>
          <a:srgbClr val="324668"/>
        </a:solidFill>
      </dgm:spPr>
      <dgm:t>
        <a:bodyPr/>
        <a:lstStyle/>
        <a:p>
          <a:r>
            <a:rPr lang="en-GB" b="1">
              <a:solidFill>
                <a:schemeClr val="bg1"/>
              </a:solidFill>
              <a:cs typeface="Segoe UI" pitchFamily="34" charset="0"/>
            </a:rPr>
            <a:t>Zero Day exploits</a:t>
          </a:r>
          <a:endParaRPr lang="en-GB" dirty="0">
            <a:solidFill>
              <a:schemeClr val="bg1"/>
            </a:solidFill>
          </a:endParaRPr>
        </a:p>
      </dgm:t>
    </dgm:pt>
    <dgm:pt modelId="{CD75E39E-103D-4965-A1F6-D8BA870EB441}" type="parTrans" cxnId="{FAED4166-47AA-476F-9151-2A9FC1FE956A}">
      <dgm:prSet/>
      <dgm:spPr/>
      <dgm:t>
        <a:bodyPr/>
        <a:lstStyle/>
        <a:p>
          <a:endParaRPr lang="en-GB">
            <a:solidFill>
              <a:schemeClr val="bg1"/>
            </a:solidFill>
          </a:endParaRPr>
        </a:p>
      </dgm:t>
    </dgm:pt>
    <dgm:pt modelId="{A8FF06D9-5B8F-48ED-A08F-8AE211D251C1}" type="sibTrans" cxnId="{FAED4166-47AA-476F-9151-2A9FC1FE956A}">
      <dgm:prSet/>
      <dgm:spPr/>
      <dgm:t>
        <a:bodyPr/>
        <a:lstStyle/>
        <a:p>
          <a:endParaRPr lang="en-GB">
            <a:solidFill>
              <a:schemeClr val="bg1"/>
            </a:solidFill>
          </a:endParaRPr>
        </a:p>
      </dgm:t>
    </dgm:pt>
    <dgm:pt modelId="{7BB9CE52-24BA-48A2-82CB-4C6046516AD3}">
      <dgm:prSet/>
      <dgm:spPr>
        <a:solidFill>
          <a:srgbClr val="324668"/>
        </a:solidFill>
      </dgm:spPr>
      <dgm:t>
        <a:bodyPr/>
        <a:lstStyle/>
        <a:p>
          <a:r>
            <a:rPr lang="en-GB" b="1" dirty="0">
              <a:solidFill>
                <a:schemeClr val="bg1"/>
              </a:solidFill>
              <a:cs typeface="Segoe UI" pitchFamily="34" charset="0"/>
            </a:rPr>
            <a:t>Recycled Threats</a:t>
          </a:r>
        </a:p>
      </dgm:t>
    </dgm:pt>
    <dgm:pt modelId="{62CD334C-6EE0-4C8E-81E6-887BCC572C5D}" type="parTrans" cxnId="{930548C5-0F19-4759-97FB-220AFCE64FB7}">
      <dgm:prSet/>
      <dgm:spPr/>
      <dgm:t>
        <a:bodyPr/>
        <a:lstStyle/>
        <a:p>
          <a:endParaRPr lang="en-GB"/>
        </a:p>
      </dgm:t>
    </dgm:pt>
    <dgm:pt modelId="{AAA64C7D-5A04-47DC-A056-140CC20CD3EE}" type="sibTrans" cxnId="{930548C5-0F19-4759-97FB-220AFCE64FB7}">
      <dgm:prSet/>
      <dgm:spPr/>
      <dgm:t>
        <a:bodyPr/>
        <a:lstStyle/>
        <a:p>
          <a:endParaRPr lang="en-GB"/>
        </a:p>
      </dgm:t>
    </dgm:pt>
    <dgm:pt modelId="{D61E9EA8-9F50-4CF8-AB06-943A31DA51A8}">
      <dgm:prSet/>
      <dgm:spPr>
        <a:solidFill>
          <a:srgbClr val="324668"/>
        </a:solidFill>
      </dgm:spPr>
      <dgm:t>
        <a:bodyPr/>
        <a:lstStyle/>
        <a:p>
          <a:r>
            <a:rPr lang="en-GB" b="1" dirty="0">
              <a:solidFill>
                <a:schemeClr val="bg1"/>
              </a:solidFill>
              <a:cs typeface="Segoe UI" pitchFamily="34" charset="0"/>
            </a:rPr>
            <a:t>? (Unknown Unknowns)</a:t>
          </a:r>
        </a:p>
      </dgm:t>
    </dgm:pt>
    <dgm:pt modelId="{7A3EB124-2FFE-42E7-9420-FAF4397B04A4}" type="parTrans" cxnId="{D9BB5129-FFC4-42E7-9837-D4AD38B78FD8}">
      <dgm:prSet/>
      <dgm:spPr/>
      <dgm:t>
        <a:bodyPr/>
        <a:lstStyle/>
        <a:p>
          <a:endParaRPr lang="en-GB"/>
        </a:p>
      </dgm:t>
    </dgm:pt>
    <dgm:pt modelId="{E0762563-64AC-4A96-A06E-B9415D14DFA7}" type="sibTrans" cxnId="{D9BB5129-FFC4-42E7-9837-D4AD38B78FD8}">
      <dgm:prSet/>
      <dgm:spPr/>
      <dgm:t>
        <a:bodyPr/>
        <a:lstStyle/>
        <a:p>
          <a:endParaRPr lang="en-GB"/>
        </a:p>
      </dgm:t>
    </dgm:pt>
    <dgm:pt modelId="{4038EF14-6896-449E-B65D-723F2EADA617}" type="pres">
      <dgm:prSet presAssocID="{2F574D5C-E14E-4532-B262-9BEC32897A4C}" presName="diagram" presStyleCnt="0">
        <dgm:presLayoutVars>
          <dgm:dir/>
          <dgm:resizeHandles val="exact"/>
        </dgm:presLayoutVars>
      </dgm:prSet>
      <dgm:spPr/>
    </dgm:pt>
    <dgm:pt modelId="{36AC9B76-2B29-42AF-AE7E-E7ED7A1BEE84}" type="pres">
      <dgm:prSet presAssocID="{B6E10523-373D-4A15-A83E-8702E3652FC7}" presName="node" presStyleLbl="node1" presStyleIdx="0" presStyleCnt="3">
        <dgm:presLayoutVars>
          <dgm:bulletEnabled val="1"/>
        </dgm:presLayoutVars>
      </dgm:prSet>
      <dgm:spPr/>
    </dgm:pt>
    <dgm:pt modelId="{0FF2252D-89AD-40F1-A93D-E7FED8CB9AB6}" type="pres">
      <dgm:prSet presAssocID="{A8FF06D9-5B8F-48ED-A08F-8AE211D251C1}" presName="sibTrans" presStyleCnt="0"/>
      <dgm:spPr/>
    </dgm:pt>
    <dgm:pt modelId="{08AC9F26-5671-42FE-A077-9EC0F48488B8}" type="pres">
      <dgm:prSet presAssocID="{7BB9CE52-24BA-48A2-82CB-4C6046516AD3}" presName="node" presStyleLbl="node1" presStyleIdx="1" presStyleCnt="3">
        <dgm:presLayoutVars>
          <dgm:bulletEnabled val="1"/>
        </dgm:presLayoutVars>
      </dgm:prSet>
      <dgm:spPr/>
    </dgm:pt>
    <dgm:pt modelId="{7613FA2B-AE4A-404E-835D-9E92026EFB46}" type="pres">
      <dgm:prSet presAssocID="{AAA64C7D-5A04-47DC-A056-140CC20CD3EE}" presName="sibTrans" presStyleCnt="0"/>
      <dgm:spPr/>
    </dgm:pt>
    <dgm:pt modelId="{A154D338-222F-474F-912C-3FCF087E1F9D}" type="pres">
      <dgm:prSet presAssocID="{D61E9EA8-9F50-4CF8-AB06-943A31DA51A8}" presName="node" presStyleLbl="node1" presStyleIdx="2" presStyleCnt="3">
        <dgm:presLayoutVars>
          <dgm:bulletEnabled val="1"/>
        </dgm:presLayoutVars>
      </dgm:prSet>
      <dgm:spPr/>
    </dgm:pt>
  </dgm:ptLst>
  <dgm:cxnLst>
    <dgm:cxn modelId="{5CE36B01-B952-4193-B840-3353031A8938}" type="presOf" srcId="{B6E10523-373D-4A15-A83E-8702E3652FC7}" destId="{36AC9B76-2B29-42AF-AE7E-E7ED7A1BEE84}" srcOrd="0" destOrd="0" presId="urn:microsoft.com/office/officeart/2005/8/layout/default"/>
    <dgm:cxn modelId="{D9BB5129-FFC4-42E7-9837-D4AD38B78FD8}" srcId="{2F574D5C-E14E-4532-B262-9BEC32897A4C}" destId="{D61E9EA8-9F50-4CF8-AB06-943A31DA51A8}" srcOrd="2" destOrd="0" parTransId="{7A3EB124-2FFE-42E7-9420-FAF4397B04A4}" sibTransId="{E0762563-64AC-4A96-A06E-B9415D14DFA7}"/>
    <dgm:cxn modelId="{FAED4166-47AA-476F-9151-2A9FC1FE956A}" srcId="{2F574D5C-E14E-4532-B262-9BEC32897A4C}" destId="{B6E10523-373D-4A15-A83E-8702E3652FC7}" srcOrd="0" destOrd="0" parTransId="{CD75E39E-103D-4965-A1F6-D8BA870EB441}" sibTransId="{A8FF06D9-5B8F-48ED-A08F-8AE211D251C1}"/>
    <dgm:cxn modelId="{03383753-825B-4E3C-B937-B30F7E723BA8}" type="presOf" srcId="{7BB9CE52-24BA-48A2-82CB-4C6046516AD3}" destId="{08AC9F26-5671-42FE-A077-9EC0F48488B8}" srcOrd="0" destOrd="0" presId="urn:microsoft.com/office/officeart/2005/8/layout/default"/>
    <dgm:cxn modelId="{930548C5-0F19-4759-97FB-220AFCE64FB7}" srcId="{2F574D5C-E14E-4532-B262-9BEC32897A4C}" destId="{7BB9CE52-24BA-48A2-82CB-4C6046516AD3}" srcOrd="1" destOrd="0" parTransId="{62CD334C-6EE0-4C8E-81E6-887BCC572C5D}" sibTransId="{AAA64C7D-5A04-47DC-A056-140CC20CD3EE}"/>
    <dgm:cxn modelId="{311638DC-ECB0-41C8-A19D-CD1C2CBEFBE6}" type="presOf" srcId="{2F574D5C-E14E-4532-B262-9BEC32897A4C}" destId="{4038EF14-6896-449E-B65D-723F2EADA617}" srcOrd="0" destOrd="0" presId="urn:microsoft.com/office/officeart/2005/8/layout/default"/>
    <dgm:cxn modelId="{CE8976EE-7DED-4D66-AD97-62868681EEAF}" type="presOf" srcId="{D61E9EA8-9F50-4CF8-AB06-943A31DA51A8}" destId="{A154D338-222F-474F-912C-3FCF087E1F9D}" srcOrd="0" destOrd="0" presId="urn:microsoft.com/office/officeart/2005/8/layout/default"/>
    <dgm:cxn modelId="{62AA0A02-83E1-4422-9FC8-22981C8CB496}" type="presParOf" srcId="{4038EF14-6896-449E-B65D-723F2EADA617}" destId="{36AC9B76-2B29-42AF-AE7E-E7ED7A1BEE84}" srcOrd="0" destOrd="0" presId="urn:microsoft.com/office/officeart/2005/8/layout/default"/>
    <dgm:cxn modelId="{2F8192B6-E02B-43A2-A547-FF5930AB0282}" type="presParOf" srcId="{4038EF14-6896-449E-B65D-723F2EADA617}" destId="{0FF2252D-89AD-40F1-A93D-E7FED8CB9AB6}" srcOrd="1" destOrd="0" presId="urn:microsoft.com/office/officeart/2005/8/layout/default"/>
    <dgm:cxn modelId="{C54F4986-19F9-4E62-994D-AB095EA687E5}" type="presParOf" srcId="{4038EF14-6896-449E-B65D-723F2EADA617}" destId="{08AC9F26-5671-42FE-A077-9EC0F48488B8}" srcOrd="2" destOrd="0" presId="urn:microsoft.com/office/officeart/2005/8/layout/default"/>
    <dgm:cxn modelId="{FAD75788-9957-4BBF-A2F7-3EECFD0D2597}" type="presParOf" srcId="{4038EF14-6896-449E-B65D-723F2EADA617}" destId="{7613FA2B-AE4A-404E-835D-9E92026EFB46}" srcOrd="3" destOrd="0" presId="urn:microsoft.com/office/officeart/2005/8/layout/default"/>
    <dgm:cxn modelId="{DD975526-B438-4BC4-B150-C9ADF1971460}" type="presParOf" srcId="{4038EF14-6896-449E-B65D-723F2EADA617}" destId="{A154D338-222F-474F-912C-3FCF087E1F9D}" srcOrd="4" destOrd="0" presId="urn:microsoft.com/office/officeart/2005/8/layout/default"/>
  </dgm:cxnLst>
  <dgm:bg>
    <a:noFill/>
  </dgm:bg>
  <dgm:whole/>
  <dgm:extLst>
    <a:ext uri="http://schemas.microsoft.com/office/drawing/2008/diagram">
      <dsp:dataModelExt xmlns:dsp="http://schemas.microsoft.com/office/drawing/2008/diagram" relId="rId2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B72C97C-A7E5-44A6-B7EF-AE645C9AFA43}" type="doc">
      <dgm:prSet loTypeId="urn:microsoft.com/office/officeart/2005/8/layout/hList7" loCatId="list" qsTypeId="urn:microsoft.com/office/officeart/2005/8/quickstyle/simple1" qsCatId="simple" csTypeId="urn:microsoft.com/office/officeart/2005/8/colors/accent0_2" csCatId="mainScheme" phldr="1"/>
      <dgm:spPr/>
    </dgm:pt>
    <dgm:pt modelId="{C096791B-6068-4AAB-ABFC-5D36A197C1DE}">
      <dgm:prSet phldrT="[Text]" custT="1"/>
      <dgm:spPr/>
      <dgm:t>
        <a:bodyPr/>
        <a:lstStyle/>
        <a:p>
          <a:r>
            <a:rPr lang="en-US" sz="2000" b="1" dirty="0">
              <a:solidFill>
                <a:srgbClr val="1F455D"/>
              </a:solidFill>
              <a:latin typeface="Calibri" panose="020F0502020204030204" pitchFamily="34" charset="0"/>
              <a:cs typeface="Calibri" panose="020F0502020204030204" pitchFamily="34" charset="0"/>
            </a:rPr>
            <a:t>People</a:t>
          </a:r>
          <a:r>
            <a:rPr lang="en-US" sz="1800" dirty="0">
              <a:latin typeface="Calibri" panose="020F0502020204030204" pitchFamily="34" charset="0"/>
              <a:cs typeface="Calibri" panose="020F0502020204030204" pitchFamily="34" charset="0"/>
            </a:rPr>
            <a:t> </a:t>
          </a:r>
        </a:p>
        <a:p>
          <a:r>
            <a:rPr lang="en-US" sz="1600" dirty="0">
              <a:latin typeface="Calibri" panose="020F0502020204030204" pitchFamily="34" charset="0"/>
              <a:cs typeface="Calibri" panose="020F0502020204030204" pitchFamily="34" charset="0"/>
            </a:rPr>
            <a:t>All employees should be aware of their role in preventing cyber crime</a:t>
          </a:r>
          <a:endParaRPr lang="en-GB" sz="1800" dirty="0">
            <a:latin typeface="Calibri" panose="020F0502020204030204" pitchFamily="34" charset="0"/>
            <a:cs typeface="Calibri" panose="020F0502020204030204" pitchFamily="34" charset="0"/>
          </a:endParaRPr>
        </a:p>
      </dgm:t>
    </dgm:pt>
    <dgm:pt modelId="{F02C17E5-EE5D-4556-AB7D-DBCD217CE361}" type="parTrans" cxnId="{55DB0FD4-6174-422E-82D1-7585C084C703}">
      <dgm:prSet/>
      <dgm:spPr/>
      <dgm:t>
        <a:bodyPr/>
        <a:lstStyle/>
        <a:p>
          <a:endParaRPr lang="en-GB">
            <a:latin typeface="Calibri" panose="020F0502020204030204" pitchFamily="34" charset="0"/>
            <a:cs typeface="Calibri" panose="020F0502020204030204" pitchFamily="34" charset="0"/>
          </a:endParaRPr>
        </a:p>
      </dgm:t>
    </dgm:pt>
    <dgm:pt modelId="{681D93FF-F926-4B33-B5C8-0E886567530F}" type="sibTrans" cxnId="{55DB0FD4-6174-422E-82D1-7585C084C703}">
      <dgm:prSet/>
      <dgm:spPr/>
      <dgm:t>
        <a:bodyPr/>
        <a:lstStyle/>
        <a:p>
          <a:endParaRPr lang="en-GB">
            <a:latin typeface="Calibri" panose="020F0502020204030204" pitchFamily="34" charset="0"/>
            <a:cs typeface="Calibri" panose="020F0502020204030204" pitchFamily="34" charset="0"/>
          </a:endParaRPr>
        </a:p>
      </dgm:t>
    </dgm:pt>
    <dgm:pt modelId="{DA661423-BF2A-4DDB-8E16-644E135E0E07}">
      <dgm:prSet phldrT="[Text]" custT="1"/>
      <dgm:spPr/>
      <dgm:t>
        <a:bodyPr/>
        <a:lstStyle/>
        <a:p>
          <a:r>
            <a:rPr lang="en-US" sz="2000" b="1" dirty="0">
              <a:solidFill>
                <a:srgbClr val="1F455D"/>
              </a:solidFill>
              <a:latin typeface="Calibri" panose="020F0502020204030204" pitchFamily="34" charset="0"/>
              <a:cs typeface="Calibri" panose="020F0502020204030204" pitchFamily="34" charset="0"/>
            </a:rPr>
            <a:t>Process</a:t>
          </a:r>
          <a:r>
            <a:rPr lang="en-US" sz="2000" dirty="0">
              <a:latin typeface="Calibri" panose="020F0502020204030204" pitchFamily="34" charset="0"/>
              <a:cs typeface="Calibri" panose="020F0502020204030204" pitchFamily="34" charset="0"/>
            </a:rPr>
            <a:t> </a:t>
          </a:r>
        </a:p>
        <a:p>
          <a:r>
            <a:rPr lang="en-US" sz="1600" dirty="0">
              <a:latin typeface="Calibri" panose="020F0502020204030204" pitchFamily="34" charset="0"/>
              <a:cs typeface="Calibri" panose="020F0502020204030204" pitchFamily="34" charset="0"/>
            </a:rPr>
            <a:t>Cyber threats change quickly. Processes need to be continually reviewed and adapted </a:t>
          </a:r>
          <a:endParaRPr lang="en-GB" sz="1800" dirty="0">
            <a:latin typeface="Calibri" panose="020F0502020204030204" pitchFamily="34" charset="0"/>
            <a:cs typeface="Calibri" panose="020F0502020204030204" pitchFamily="34" charset="0"/>
          </a:endParaRPr>
        </a:p>
      </dgm:t>
    </dgm:pt>
    <dgm:pt modelId="{DBFD1F42-51CF-4637-8169-8B9FE91A7A5B}" type="parTrans" cxnId="{D22C4FC8-8516-4AE6-997A-C4EA357CD5AB}">
      <dgm:prSet/>
      <dgm:spPr/>
      <dgm:t>
        <a:bodyPr/>
        <a:lstStyle/>
        <a:p>
          <a:endParaRPr lang="en-GB">
            <a:latin typeface="Calibri" panose="020F0502020204030204" pitchFamily="34" charset="0"/>
            <a:cs typeface="Calibri" panose="020F0502020204030204" pitchFamily="34" charset="0"/>
          </a:endParaRPr>
        </a:p>
      </dgm:t>
    </dgm:pt>
    <dgm:pt modelId="{1E2890AD-6150-4961-83D8-FDADECAD86C9}" type="sibTrans" cxnId="{D22C4FC8-8516-4AE6-997A-C4EA357CD5AB}">
      <dgm:prSet/>
      <dgm:spPr/>
      <dgm:t>
        <a:bodyPr/>
        <a:lstStyle/>
        <a:p>
          <a:endParaRPr lang="en-GB">
            <a:latin typeface="Calibri" panose="020F0502020204030204" pitchFamily="34" charset="0"/>
            <a:cs typeface="Calibri" panose="020F0502020204030204" pitchFamily="34" charset="0"/>
          </a:endParaRPr>
        </a:p>
      </dgm:t>
    </dgm:pt>
    <dgm:pt modelId="{1EDA26C9-10E7-4EB6-858A-7771B21CA0FA}">
      <dgm:prSet phldrT="[Text]" custT="1"/>
      <dgm:spPr/>
      <dgm:t>
        <a:bodyPr/>
        <a:lstStyle/>
        <a:p>
          <a:r>
            <a:rPr lang="en-US" sz="2000" b="1" dirty="0">
              <a:solidFill>
                <a:srgbClr val="1F455D"/>
              </a:solidFill>
              <a:latin typeface="Calibri" panose="020F0502020204030204" pitchFamily="34" charset="0"/>
              <a:cs typeface="Calibri" panose="020F0502020204030204" pitchFamily="34" charset="0"/>
            </a:rPr>
            <a:t>Technology</a:t>
          </a:r>
          <a:r>
            <a:rPr lang="en-US" sz="2000" dirty="0">
              <a:latin typeface="Calibri" panose="020F0502020204030204" pitchFamily="34" charset="0"/>
              <a:cs typeface="Calibri" panose="020F0502020204030204" pitchFamily="34" charset="0"/>
            </a:rPr>
            <a:t> </a:t>
          </a:r>
        </a:p>
        <a:p>
          <a:r>
            <a:rPr lang="en-US" sz="1600" dirty="0">
              <a:latin typeface="Calibri" panose="020F0502020204030204" pitchFamily="34" charset="0"/>
              <a:cs typeface="Calibri" panose="020F0502020204030204" pitchFamily="34" charset="0"/>
            </a:rPr>
            <a:t>By identifying threats, you can look at the controls to put in place and the technology you’ll need</a:t>
          </a:r>
          <a:endParaRPr lang="en-GB" sz="1800" dirty="0">
            <a:latin typeface="Calibri" panose="020F0502020204030204" pitchFamily="34" charset="0"/>
            <a:cs typeface="Calibri" panose="020F0502020204030204" pitchFamily="34" charset="0"/>
          </a:endParaRPr>
        </a:p>
      </dgm:t>
    </dgm:pt>
    <dgm:pt modelId="{E09DDD5F-A19B-4FA3-A6C1-2D78D849B7E2}" type="parTrans" cxnId="{716FB15D-E10E-4A96-8647-B7DA684BA657}">
      <dgm:prSet/>
      <dgm:spPr/>
      <dgm:t>
        <a:bodyPr/>
        <a:lstStyle/>
        <a:p>
          <a:endParaRPr lang="en-GB">
            <a:latin typeface="Calibri" panose="020F0502020204030204" pitchFamily="34" charset="0"/>
            <a:cs typeface="Calibri" panose="020F0502020204030204" pitchFamily="34" charset="0"/>
          </a:endParaRPr>
        </a:p>
      </dgm:t>
    </dgm:pt>
    <dgm:pt modelId="{B3905181-9A2B-4FBF-BCA9-AAEDF5881F3F}" type="sibTrans" cxnId="{716FB15D-E10E-4A96-8647-B7DA684BA657}">
      <dgm:prSet/>
      <dgm:spPr/>
      <dgm:t>
        <a:bodyPr/>
        <a:lstStyle/>
        <a:p>
          <a:endParaRPr lang="en-GB">
            <a:latin typeface="Calibri" panose="020F0502020204030204" pitchFamily="34" charset="0"/>
            <a:cs typeface="Calibri" panose="020F0502020204030204" pitchFamily="34" charset="0"/>
          </a:endParaRPr>
        </a:p>
      </dgm:t>
    </dgm:pt>
    <dgm:pt modelId="{F8BC467D-DD40-44AC-A753-2B1A41560830}" type="pres">
      <dgm:prSet presAssocID="{AB72C97C-A7E5-44A6-B7EF-AE645C9AFA43}" presName="Name0" presStyleCnt="0">
        <dgm:presLayoutVars>
          <dgm:dir/>
          <dgm:resizeHandles val="exact"/>
        </dgm:presLayoutVars>
      </dgm:prSet>
      <dgm:spPr/>
    </dgm:pt>
    <dgm:pt modelId="{94232ADB-9571-4851-8AEA-B6567E9349B4}" type="pres">
      <dgm:prSet presAssocID="{AB72C97C-A7E5-44A6-B7EF-AE645C9AFA43}" presName="fgShape" presStyleLbl="fgShp" presStyleIdx="0" presStyleCnt="1" custLinFactNeighborY="37055"/>
      <dgm:spPr>
        <a:solidFill>
          <a:srgbClr val="1F455D"/>
        </a:solidFill>
      </dgm:spPr>
    </dgm:pt>
    <dgm:pt modelId="{2F70DA09-133D-4A44-8AA0-8C95CDCF233D}" type="pres">
      <dgm:prSet presAssocID="{AB72C97C-A7E5-44A6-B7EF-AE645C9AFA43}" presName="linComp" presStyleCnt="0"/>
      <dgm:spPr/>
    </dgm:pt>
    <dgm:pt modelId="{BDABB24A-1309-4932-8B81-26148C613373}" type="pres">
      <dgm:prSet presAssocID="{C096791B-6068-4AAB-ABFC-5D36A197C1DE}" presName="compNode" presStyleCnt="0"/>
      <dgm:spPr/>
    </dgm:pt>
    <dgm:pt modelId="{C494B6FD-4E4A-40FD-8A9B-8F8EE53EFD27}" type="pres">
      <dgm:prSet presAssocID="{C096791B-6068-4AAB-ABFC-5D36A197C1DE}" presName="bkgdShape" presStyleLbl="node1" presStyleIdx="0" presStyleCnt="3"/>
      <dgm:spPr/>
    </dgm:pt>
    <dgm:pt modelId="{EAB17519-978B-4ADA-8F6B-E99848A4EE8F}" type="pres">
      <dgm:prSet presAssocID="{C096791B-6068-4AAB-ABFC-5D36A197C1DE}" presName="nodeTx" presStyleLbl="node1" presStyleIdx="0" presStyleCnt="3">
        <dgm:presLayoutVars>
          <dgm:bulletEnabled val="1"/>
        </dgm:presLayoutVars>
      </dgm:prSet>
      <dgm:spPr/>
    </dgm:pt>
    <dgm:pt modelId="{CF4AAA46-1B7C-40FA-BF73-ACCC3BEB7BA1}" type="pres">
      <dgm:prSet presAssocID="{C096791B-6068-4AAB-ABFC-5D36A197C1DE}" presName="invisiNode" presStyleLbl="node1" presStyleIdx="0" presStyleCnt="3"/>
      <dgm:spPr/>
    </dgm:pt>
    <dgm:pt modelId="{94A23A61-BF91-4A80-9E7F-683727BFC025}" type="pres">
      <dgm:prSet presAssocID="{C096791B-6068-4AAB-ABFC-5D36A197C1DE}" presName="imagNode" presStyleLbl="fgImgPlac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Group"/>
        </a:ext>
      </dgm:extLst>
    </dgm:pt>
    <dgm:pt modelId="{3EB81659-C8B2-4965-8CC6-A47163D203E3}" type="pres">
      <dgm:prSet presAssocID="{681D93FF-F926-4B33-B5C8-0E886567530F}" presName="sibTrans" presStyleLbl="sibTrans2D1" presStyleIdx="0" presStyleCnt="0"/>
      <dgm:spPr/>
    </dgm:pt>
    <dgm:pt modelId="{15A1F026-702E-459D-B38F-3E8EDDDAABFF}" type="pres">
      <dgm:prSet presAssocID="{DA661423-BF2A-4DDB-8E16-644E135E0E07}" presName="compNode" presStyleCnt="0"/>
      <dgm:spPr/>
    </dgm:pt>
    <dgm:pt modelId="{2ED8D1D8-BDA1-4A5D-BB29-5EEEBAF4A3B7}" type="pres">
      <dgm:prSet presAssocID="{DA661423-BF2A-4DDB-8E16-644E135E0E07}" presName="bkgdShape" presStyleLbl="node1" presStyleIdx="1" presStyleCnt="3"/>
      <dgm:spPr/>
    </dgm:pt>
    <dgm:pt modelId="{4C09AA03-1207-4ECB-87FB-6E5256D5F24B}" type="pres">
      <dgm:prSet presAssocID="{DA661423-BF2A-4DDB-8E16-644E135E0E07}" presName="nodeTx" presStyleLbl="node1" presStyleIdx="1" presStyleCnt="3">
        <dgm:presLayoutVars>
          <dgm:bulletEnabled val="1"/>
        </dgm:presLayoutVars>
      </dgm:prSet>
      <dgm:spPr/>
    </dgm:pt>
    <dgm:pt modelId="{10F13E6A-0E77-4D60-98ED-221986726A10}" type="pres">
      <dgm:prSet presAssocID="{DA661423-BF2A-4DDB-8E16-644E135E0E07}" presName="invisiNode" presStyleLbl="node1" presStyleIdx="1" presStyleCnt="3"/>
      <dgm:spPr/>
    </dgm:pt>
    <dgm:pt modelId="{8F6B30A4-F780-41F7-BEB9-C73280BCE0F5}" type="pres">
      <dgm:prSet presAssocID="{DA661423-BF2A-4DDB-8E16-644E135E0E07}" presName="imagNode" presStyleLbl="fgImgPlac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Workflow RTL"/>
        </a:ext>
      </dgm:extLst>
    </dgm:pt>
    <dgm:pt modelId="{6927F3BA-434F-49D5-8855-E16E98E4C46A}" type="pres">
      <dgm:prSet presAssocID="{1E2890AD-6150-4961-83D8-FDADECAD86C9}" presName="sibTrans" presStyleLbl="sibTrans2D1" presStyleIdx="0" presStyleCnt="0"/>
      <dgm:spPr/>
    </dgm:pt>
    <dgm:pt modelId="{514AB7FB-F202-4207-BF80-3AEC1D7399F7}" type="pres">
      <dgm:prSet presAssocID="{1EDA26C9-10E7-4EB6-858A-7771B21CA0FA}" presName="compNode" presStyleCnt="0"/>
      <dgm:spPr/>
    </dgm:pt>
    <dgm:pt modelId="{CBCD4786-58AC-4233-8CD1-F19C52C0479C}" type="pres">
      <dgm:prSet presAssocID="{1EDA26C9-10E7-4EB6-858A-7771B21CA0FA}" presName="bkgdShape" presStyleLbl="node1" presStyleIdx="2" presStyleCnt="3"/>
      <dgm:spPr/>
    </dgm:pt>
    <dgm:pt modelId="{E45667CC-BC4C-4372-90B1-2177CB6FD3B4}" type="pres">
      <dgm:prSet presAssocID="{1EDA26C9-10E7-4EB6-858A-7771B21CA0FA}" presName="nodeTx" presStyleLbl="node1" presStyleIdx="2" presStyleCnt="3">
        <dgm:presLayoutVars>
          <dgm:bulletEnabled val="1"/>
        </dgm:presLayoutVars>
      </dgm:prSet>
      <dgm:spPr/>
    </dgm:pt>
    <dgm:pt modelId="{456C79FE-768B-4442-B434-7135F45E550F}" type="pres">
      <dgm:prSet presAssocID="{1EDA26C9-10E7-4EB6-858A-7771B21CA0FA}" presName="invisiNode" presStyleLbl="node1" presStyleIdx="2" presStyleCnt="3"/>
      <dgm:spPr/>
    </dgm:pt>
    <dgm:pt modelId="{476E7FA4-51E4-4BB0-8E2A-0A55B53E5D4D}" type="pres">
      <dgm:prSet presAssocID="{1EDA26C9-10E7-4EB6-858A-7771B21CA0FA}" presName="imagNode" presStyleLbl="fgImgPlac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Internet"/>
        </a:ext>
      </dgm:extLst>
    </dgm:pt>
  </dgm:ptLst>
  <dgm:cxnLst>
    <dgm:cxn modelId="{340F0236-4AA1-4029-9210-808DABBD1FC2}" type="presOf" srcId="{1EDA26C9-10E7-4EB6-858A-7771B21CA0FA}" destId="{E45667CC-BC4C-4372-90B1-2177CB6FD3B4}" srcOrd="1" destOrd="0" presId="urn:microsoft.com/office/officeart/2005/8/layout/hList7"/>
    <dgm:cxn modelId="{69FD395B-522B-46FB-9F17-C2D432CE1773}" type="presOf" srcId="{DA661423-BF2A-4DDB-8E16-644E135E0E07}" destId="{4C09AA03-1207-4ECB-87FB-6E5256D5F24B}" srcOrd="1" destOrd="0" presId="urn:microsoft.com/office/officeart/2005/8/layout/hList7"/>
    <dgm:cxn modelId="{716FB15D-E10E-4A96-8647-B7DA684BA657}" srcId="{AB72C97C-A7E5-44A6-B7EF-AE645C9AFA43}" destId="{1EDA26C9-10E7-4EB6-858A-7771B21CA0FA}" srcOrd="2" destOrd="0" parTransId="{E09DDD5F-A19B-4FA3-A6C1-2D78D849B7E2}" sibTransId="{B3905181-9A2B-4FBF-BCA9-AAEDF5881F3F}"/>
    <dgm:cxn modelId="{2A67DF7F-DA0E-4830-9895-C1EC0CFF393C}" type="presOf" srcId="{DA661423-BF2A-4DDB-8E16-644E135E0E07}" destId="{2ED8D1D8-BDA1-4A5D-BB29-5EEEBAF4A3B7}" srcOrd="0" destOrd="0" presId="urn:microsoft.com/office/officeart/2005/8/layout/hList7"/>
    <dgm:cxn modelId="{3C825386-8D5E-4CFF-B3D4-AAEFEACE0D42}" type="presOf" srcId="{681D93FF-F926-4B33-B5C8-0E886567530F}" destId="{3EB81659-C8B2-4965-8CC6-A47163D203E3}" srcOrd="0" destOrd="0" presId="urn:microsoft.com/office/officeart/2005/8/layout/hList7"/>
    <dgm:cxn modelId="{682B898D-5CB3-4B4E-83EA-A31DBBB7F818}" type="presOf" srcId="{1EDA26C9-10E7-4EB6-858A-7771B21CA0FA}" destId="{CBCD4786-58AC-4233-8CD1-F19C52C0479C}" srcOrd="0" destOrd="0" presId="urn:microsoft.com/office/officeart/2005/8/layout/hList7"/>
    <dgm:cxn modelId="{D942B990-D3AD-4165-BA39-45CE4925A3F0}" type="presOf" srcId="{C096791B-6068-4AAB-ABFC-5D36A197C1DE}" destId="{C494B6FD-4E4A-40FD-8A9B-8F8EE53EFD27}" srcOrd="0" destOrd="0" presId="urn:microsoft.com/office/officeart/2005/8/layout/hList7"/>
    <dgm:cxn modelId="{15571B97-40D6-4078-98FC-42FC280A94D4}" type="presOf" srcId="{1E2890AD-6150-4961-83D8-FDADECAD86C9}" destId="{6927F3BA-434F-49D5-8855-E16E98E4C46A}" srcOrd="0" destOrd="0" presId="urn:microsoft.com/office/officeart/2005/8/layout/hList7"/>
    <dgm:cxn modelId="{D0C6D1A0-FDB5-42EF-9778-8A377AA67F7E}" type="presOf" srcId="{C096791B-6068-4AAB-ABFC-5D36A197C1DE}" destId="{EAB17519-978B-4ADA-8F6B-E99848A4EE8F}" srcOrd="1" destOrd="0" presId="urn:microsoft.com/office/officeart/2005/8/layout/hList7"/>
    <dgm:cxn modelId="{9A2C70C5-BD11-4D8C-AE3F-CA932E987964}" type="presOf" srcId="{AB72C97C-A7E5-44A6-B7EF-AE645C9AFA43}" destId="{F8BC467D-DD40-44AC-A753-2B1A41560830}" srcOrd="0" destOrd="0" presId="urn:microsoft.com/office/officeart/2005/8/layout/hList7"/>
    <dgm:cxn modelId="{D22C4FC8-8516-4AE6-997A-C4EA357CD5AB}" srcId="{AB72C97C-A7E5-44A6-B7EF-AE645C9AFA43}" destId="{DA661423-BF2A-4DDB-8E16-644E135E0E07}" srcOrd="1" destOrd="0" parTransId="{DBFD1F42-51CF-4637-8169-8B9FE91A7A5B}" sibTransId="{1E2890AD-6150-4961-83D8-FDADECAD86C9}"/>
    <dgm:cxn modelId="{55DB0FD4-6174-422E-82D1-7585C084C703}" srcId="{AB72C97C-A7E5-44A6-B7EF-AE645C9AFA43}" destId="{C096791B-6068-4AAB-ABFC-5D36A197C1DE}" srcOrd="0" destOrd="0" parTransId="{F02C17E5-EE5D-4556-AB7D-DBCD217CE361}" sibTransId="{681D93FF-F926-4B33-B5C8-0E886567530F}"/>
    <dgm:cxn modelId="{0E12B446-98FC-48A5-BB5E-4E00599AC358}" type="presParOf" srcId="{F8BC467D-DD40-44AC-A753-2B1A41560830}" destId="{94232ADB-9571-4851-8AEA-B6567E9349B4}" srcOrd="0" destOrd="0" presId="urn:microsoft.com/office/officeart/2005/8/layout/hList7"/>
    <dgm:cxn modelId="{71AB15A0-E945-4B3E-98A5-0F023E78B91A}" type="presParOf" srcId="{F8BC467D-DD40-44AC-A753-2B1A41560830}" destId="{2F70DA09-133D-4A44-8AA0-8C95CDCF233D}" srcOrd="1" destOrd="0" presId="urn:microsoft.com/office/officeart/2005/8/layout/hList7"/>
    <dgm:cxn modelId="{62EE4292-7870-4BE9-AE43-FBC45A628DDB}" type="presParOf" srcId="{2F70DA09-133D-4A44-8AA0-8C95CDCF233D}" destId="{BDABB24A-1309-4932-8B81-26148C613373}" srcOrd="0" destOrd="0" presId="urn:microsoft.com/office/officeart/2005/8/layout/hList7"/>
    <dgm:cxn modelId="{2C1D9629-9E49-4A3E-8811-BFA35CCDCB95}" type="presParOf" srcId="{BDABB24A-1309-4932-8B81-26148C613373}" destId="{C494B6FD-4E4A-40FD-8A9B-8F8EE53EFD27}" srcOrd="0" destOrd="0" presId="urn:microsoft.com/office/officeart/2005/8/layout/hList7"/>
    <dgm:cxn modelId="{6390CA52-5120-4071-B760-FA3BC7B3BBD5}" type="presParOf" srcId="{BDABB24A-1309-4932-8B81-26148C613373}" destId="{EAB17519-978B-4ADA-8F6B-E99848A4EE8F}" srcOrd="1" destOrd="0" presId="urn:microsoft.com/office/officeart/2005/8/layout/hList7"/>
    <dgm:cxn modelId="{3004865E-D092-49E6-A628-C790C3C4B0DF}" type="presParOf" srcId="{BDABB24A-1309-4932-8B81-26148C613373}" destId="{CF4AAA46-1B7C-40FA-BF73-ACCC3BEB7BA1}" srcOrd="2" destOrd="0" presId="urn:microsoft.com/office/officeart/2005/8/layout/hList7"/>
    <dgm:cxn modelId="{29ACC50B-B152-461F-8BD2-172ADEF15E26}" type="presParOf" srcId="{BDABB24A-1309-4932-8B81-26148C613373}" destId="{94A23A61-BF91-4A80-9E7F-683727BFC025}" srcOrd="3" destOrd="0" presId="urn:microsoft.com/office/officeart/2005/8/layout/hList7"/>
    <dgm:cxn modelId="{C2A6B4C0-2B49-4466-B8E1-B60DE7F47D4B}" type="presParOf" srcId="{2F70DA09-133D-4A44-8AA0-8C95CDCF233D}" destId="{3EB81659-C8B2-4965-8CC6-A47163D203E3}" srcOrd="1" destOrd="0" presId="urn:microsoft.com/office/officeart/2005/8/layout/hList7"/>
    <dgm:cxn modelId="{A00CD3A5-2FE6-419F-A2F2-3EDDF06292D2}" type="presParOf" srcId="{2F70DA09-133D-4A44-8AA0-8C95CDCF233D}" destId="{15A1F026-702E-459D-B38F-3E8EDDDAABFF}" srcOrd="2" destOrd="0" presId="urn:microsoft.com/office/officeart/2005/8/layout/hList7"/>
    <dgm:cxn modelId="{C5AD2974-DB5A-46A9-8082-83FE5CD63B9B}" type="presParOf" srcId="{15A1F026-702E-459D-B38F-3E8EDDDAABFF}" destId="{2ED8D1D8-BDA1-4A5D-BB29-5EEEBAF4A3B7}" srcOrd="0" destOrd="0" presId="urn:microsoft.com/office/officeart/2005/8/layout/hList7"/>
    <dgm:cxn modelId="{F32D9DC1-1FB6-4C1D-B8C0-907B623949BF}" type="presParOf" srcId="{15A1F026-702E-459D-B38F-3E8EDDDAABFF}" destId="{4C09AA03-1207-4ECB-87FB-6E5256D5F24B}" srcOrd="1" destOrd="0" presId="urn:microsoft.com/office/officeart/2005/8/layout/hList7"/>
    <dgm:cxn modelId="{2E4C653C-FEF8-49DC-A094-431BBD2637BD}" type="presParOf" srcId="{15A1F026-702E-459D-B38F-3E8EDDDAABFF}" destId="{10F13E6A-0E77-4D60-98ED-221986726A10}" srcOrd="2" destOrd="0" presId="urn:microsoft.com/office/officeart/2005/8/layout/hList7"/>
    <dgm:cxn modelId="{C63A3B52-D695-4FEC-9A99-49CB3E2F163D}" type="presParOf" srcId="{15A1F026-702E-459D-B38F-3E8EDDDAABFF}" destId="{8F6B30A4-F780-41F7-BEB9-C73280BCE0F5}" srcOrd="3" destOrd="0" presId="urn:microsoft.com/office/officeart/2005/8/layout/hList7"/>
    <dgm:cxn modelId="{18BA0982-466D-4C5E-91E5-F8644207232A}" type="presParOf" srcId="{2F70DA09-133D-4A44-8AA0-8C95CDCF233D}" destId="{6927F3BA-434F-49D5-8855-E16E98E4C46A}" srcOrd="3" destOrd="0" presId="urn:microsoft.com/office/officeart/2005/8/layout/hList7"/>
    <dgm:cxn modelId="{BD6A28AD-D32D-41A9-AC95-BD1AA93C7E97}" type="presParOf" srcId="{2F70DA09-133D-4A44-8AA0-8C95CDCF233D}" destId="{514AB7FB-F202-4207-BF80-3AEC1D7399F7}" srcOrd="4" destOrd="0" presId="urn:microsoft.com/office/officeart/2005/8/layout/hList7"/>
    <dgm:cxn modelId="{16E7665C-72C8-441A-9B09-80FB8C28D33F}" type="presParOf" srcId="{514AB7FB-F202-4207-BF80-3AEC1D7399F7}" destId="{CBCD4786-58AC-4233-8CD1-F19C52C0479C}" srcOrd="0" destOrd="0" presId="urn:microsoft.com/office/officeart/2005/8/layout/hList7"/>
    <dgm:cxn modelId="{BC4DA132-B5AD-478C-8C4F-9E4978C072A4}" type="presParOf" srcId="{514AB7FB-F202-4207-BF80-3AEC1D7399F7}" destId="{E45667CC-BC4C-4372-90B1-2177CB6FD3B4}" srcOrd="1" destOrd="0" presId="urn:microsoft.com/office/officeart/2005/8/layout/hList7"/>
    <dgm:cxn modelId="{E1C5145E-B83A-48E3-A163-19577E2ED501}" type="presParOf" srcId="{514AB7FB-F202-4207-BF80-3AEC1D7399F7}" destId="{456C79FE-768B-4442-B434-7135F45E550F}" srcOrd="2" destOrd="0" presId="urn:microsoft.com/office/officeart/2005/8/layout/hList7"/>
    <dgm:cxn modelId="{16912552-9CCA-45C7-8B39-EA6C10B36EA4}" type="presParOf" srcId="{514AB7FB-F202-4207-BF80-3AEC1D7399F7}" destId="{476E7FA4-51E4-4BB0-8E2A-0A55B53E5D4D}"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AC9B76-2B29-42AF-AE7E-E7ED7A1BEE84}">
      <dsp:nvSpPr>
        <dsp:cNvPr id="0" name=""/>
        <dsp:cNvSpPr/>
      </dsp:nvSpPr>
      <dsp:spPr>
        <a:xfrm>
          <a:off x="0" y="82307"/>
          <a:ext cx="1585855" cy="951513"/>
        </a:xfrm>
        <a:prstGeom prst="rect">
          <a:avLst/>
        </a:prstGeom>
        <a:solidFill>
          <a:srgbClr val="324668"/>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b="1" kern="1200" dirty="0">
              <a:solidFill>
                <a:schemeClr val="bg1"/>
              </a:solidFill>
              <a:cs typeface="Segoe UI" pitchFamily="34" charset="0"/>
            </a:rPr>
            <a:t>Denial of Service (DoS) and Distributed Denial of Service (DDoS)</a:t>
          </a:r>
          <a:endParaRPr lang="en-GB" sz="1300" kern="1200" dirty="0">
            <a:solidFill>
              <a:schemeClr val="bg1"/>
            </a:solidFill>
          </a:endParaRPr>
        </a:p>
      </dsp:txBody>
      <dsp:txXfrm>
        <a:off x="0" y="82307"/>
        <a:ext cx="1585855" cy="951513"/>
      </dsp:txXfrm>
    </dsp:sp>
    <dsp:sp modelId="{0DFD3B70-C065-4A02-9780-77175C7CD41E}">
      <dsp:nvSpPr>
        <dsp:cNvPr id="0" name=""/>
        <dsp:cNvSpPr/>
      </dsp:nvSpPr>
      <dsp:spPr>
        <a:xfrm>
          <a:off x="1744441" y="82307"/>
          <a:ext cx="1585855" cy="951513"/>
        </a:xfrm>
        <a:prstGeom prst="rect">
          <a:avLst/>
        </a:prstGeom>
        <a:solidFill>
          <a:srgbClr val="324668"/>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b="1" kern="1200" dirty="0">
              <a:solidFill>
                <a:schemeClr val="bg1"/>
              </a:solidFill>
              <a:cs typeface="Segoe UI" pitchFamily="34" charset="0"/>
            </a:rPr>
            <a:t>Man in the Middle Attacks (</a:t>
          </a:r>
          <a:r>
            <a:rPr lang="en-GB" sz="1300" b="1" kern="1200" dirty="0" err="1">
              <a:solidFill>
                <a:schemeClr val="bg1"/>
              </a:solidFill>
              <a:cs typeface="Segoe UI" pitchFamily="34" charset="0"/>
            </a:rPr>
            <a:t>MitM</a:t>
          </a:r>
          <a:r>
            <a:rPr lang="en-GB" sz="1300" b="1" kern="1200" dirty="0">
              <a:solidFill>
                <a:schemeClr val="bg1"/>
              </a:solidFill>
              <a:cs typeface="Segoe UI" pitchFamily="34" charset="0"/>
            </a:rPr>
            <a:t>)</a:t>
          </a:r>
        </a:p>
      </dsp:txBody>
      <dsp:txXfrm>
        <a:off x="1744441" y="82307"/>
        <a:ext cx="1585855" cy="951513"/>
      </dsp:txXfrm>
    </dsp:sp>
    <dsp:sp modelId="{8496C753-30A8-4D48-A6F9-895D80641051}">
      <dsp:nvSpPr>
        <dsp:cNvPr id="0" name=""/>
        <dsp:cNvSpPr/>
      </dsp:nvSpPr>
      <dsp:spPr>
        <a:xfrm>
          <a:off x="3488883" y="82307"/>
          <a:ext cx="1585855" cy="951513"/>
        </a:xfrm>
        <a:prstGeom prst="rect">
          <a:avLst/>
        </a:prstGeom>
        <a:solidFill>
          <a:srgbClr val="324668"/>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b="1" kern="1200" dirty="0">
              <a:solidFill>
                <a:schemeClr val="bg1"/>
              </a:solidFill>
              <a:cs typeface="Segoe UI" pitchFamily="34" charset="0"/>
            </a:rPr>
            <a:t>Eavesdropping Attacks</a:t>
          </a:r>
        </a:p>
      </dsp:txBody>
      <dsp:txXfrm>
        <a:off x="3488883" y="82307"/>
        <a:ext cx="1585855" cy="951513"/>
      </dsp:txXfrm>
    </dsp:sp>
    <dsp:sp modelId="{50D3E2C0-F80B-44A4-A43C-DA8478861C0F}">
      <dsp:nvSpPr>
        <dsp:cNvPr id="0" name=""/>
        <dsp:cNvSpPr/>
      </dsp:nvSpPr>
      <dsp:spPr>
        <a:xfrm>
          <a:off x="872220" y="1192406"/>
          <a:ext cx="1585855" cy="951513"/>
        </a:xfrm>
        <a:prstGeom prst="rect">
          <a:avLst/>
        </a:prstGeom>
        <a:solidFill>
          <a:srgbClr val="324668"/>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b="1" kern="1200" dirty="0">
              <a:solidFill>
                <a:schemeClr val="bg1"/>
              </a:solidFill>
              <a:cs typeface="Segoe UI" pitchFamily="34" charset="0"/>
            </a:rPr>
            <a:t>Drive-by attack</a:t>
          </a:r>
        </a:p>
      </dsp:txBody>
      <dsp:txXfrm>
        <a:off x="872220" y="1192406"/>
        <a:ext cx="1585855" cy="951513"/>
      </dsp:txXfrm>
    </dsp:sp>
    <dsp:sp modelId="{55C7C740-A303-4965-BF9D-BDEC6A75078B}">
      <dsp:nvSpPr>
        <dsp:cNvPr id="0" name=""/>
        <dsp:cNvSpPr/>
      </dsp:nvSpPr>
      <dsp:spPr>
        <a:xfrm>
          <a:off x="2616662" y="1192406"/>
          <a:ext cx="1585855" cy="951513"/>
        </a:xfrm>
        <a:prstGeom prst="rect">
          <a:avLst/>
        </a:prstGeom>
        <a:solidFill>
          <a:srgbClr val="324668"/>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b="1" kern="1200" dirty="0">
              <a:solidFill>
                <a:schemeClr val="bg1"/>
              </a:solidFill>
              <a:cs typeface="Segoe UI" pitchFamily="34" charset="0"/>
            </a:rPr>
            <a:t>Cross-Site Scripting</a:t>
          </a:r>
        </a:p>
      </dsp:txBody>
      <dsp:txXfrm>
        <a:off x="2616662" y="1192406"/>
        <a:ext cx="1585855" cy="9515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AC9B76-2B29-42AF-AE7E-E7ED7A1BEE84}">
      <dsp:nvSpPr>
        <dsp:cNvPr id="0" name=""/>
        <dsp:cNvSpPr/>
      </dsp:nvSpPr>
      <dsp:spPr>
        <a:xfrm>
          <a:off x="0" y="82307"/>
          <a:ext cx="1585855" cy="951513"/>
        </a:xfrm>
        <a:prstGeom prst="rect">
          <a:avLst/>
        </a:prstGeom>
        <a:solidFill>
          <a:srgbClr val="324668"/>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b="1" kern="1200" dirty="0">
              <a:solidFill>
                <a:schemeClr val="bg1"/>
              </a:solidFill>
              <a:cs typeface="Segoe UI" pitchFamily="34" charset="0"/>
            </a:rPr>
            <a:t>Phishing and Spear Phishing</a:t>
          </a:r>
          <a:endParaRPr lang="en-GB" sz="1700" kern="1200" dirty="0">
            <a:solidFill>
              <a:schemeClr val="bg1"/>
            </a:solidFill>
          </a:endParaRPr>
        </a:p>
      </dsp:txBody>
      <dsp:txXfrm>
        <a:off x="0" y="82307"/>
        <a:ext cx="1585855" cy="951513"/>
      </dsp:txXfrm>
    </dsp:sp>
    <dsp:sp modelId="{048C1373-9C56-4B7B-87BE-72EBC241A2E0}">
      <dsp:nvSpPr>
        <dsp:cNvPr id="0" name=""/>
        <dsp:cNvSpPr/>
      </dsp:nvSpPr>
      <dsp:spPr>
        <a:xfrm>
          <a:off x="1744441" y="82307"/>
          <a:ext cx="1585855" cy="951513"/>
        </a:xfrm>
        <a:prstGeom prst="rect">
          <a:avLst/>
        </a:prstGeom>
        <a:solidFill>
          <a:srgbClr val="324668"/>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b="1" kern="1200" dirty="0">
              <a:solidFill>
                <a:schemeClr val="bg1"/>
              </a:solidFill>
              <a:cs typeface="Segoe UI" pitchFamily="34" charset="0"/>
            </a:rPr>
            <a:t>Password Attacks</a:t>
          </a:r>
        </a:p>
      </dsp:txBody>
      <dsp:txXfrm>
        <a:off x="1744441" y="82307"/>
        <a:ext cx="1585855" cy="951513"/>
      </dsp:txXfrm>
    </dsp:sp>
    <dsp:sp modelId="{2B52BB67-0D23-405E-87A5-3DA00B003244}">
      <dsp:nvSpPr>
        <dsp:cNvPr id="0" name=""/>
        <dsp:cNvSpPr/>
      </dsp:nvSpPr>
      <dsp:spPr>
        <a:xfrm>
          <a:off x="3488883" y="82307"/>
          <a:ext cx="1585855" cy="951513"/>
        </a:xfrm>
        <a:prstGeom prst="rect">
          <a:avLst/>
        </a:prstGeom>
        <a:solidFill>
          <a:srgbClr val="324668"/>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b="1" kern="1200" dirty="0">
              <a:solidFill>
                <a:schemeClr val="bg1"/>
              </a:solidFill>
              <a:cs typeface="Segoe UI" pitchFamily="34" charset="0"/>
            </a:rPr>
            <a:t>Whaling</a:t>
          </a:r>
        </a:p>
      </dsp:txBody>
      <dsp:txXfrm>
        <a:off x="3488883" y="82307"/>
        <a:ext cx="1585855" cy="951513"/>
      </dsp:txXfrm>
    </dsp:sp>
    <dsp:sp modelId="{BAE92B0A-538C-4FAA-9AC2-7F2E62285397}">
      <dsp:nvSpPr>
        <dsp:cNvPr id="0" name=""/>
        <dsp:cNvSpPr/>
      </dsp:nvSpPr>
      <dsp:spPr>
        <a:xfrm>
          <a:off x="872220" y="1192406"/>
          <a:ext cx="1585855" cy="951513"/>
        </a:xfrm>
        <a:prstGeom prst="rect">
          <a:avLst/>
        </a:prstGeom>
        <a:solidFill>
          <a:srgbClr val="324668"/>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b="1" kern="1200">
              <a:solidFill>
                <a:schemeClr val="bg1"/>
              </a:solidFill>
              <a:cs typeface="Segoe UI" pitchFamily="34" charset="0"/>
            </a:rPr>
            <a:t>Malware</a:t>
          </a:r>
          <a:endParaRPr lang="en-GB" sz="1700" b="1" kern="1200" dirty="0">
            <a:solidFill>
              <a:schemeClr val="bg1"/>
            </a:solidFill>
            <a:cs typeface="Segoe UI" pitchFamily="34" charset="0"/>
          </a:endParaRPr>
        </a:p>
      </dsp:txBody>
      <dsp:txXfrm>
        <a:off x="872220" y="1192406"/>
        <a:ext cx="1585855" cy="951513"/>
      </dsp:txXfrm>
    </dsp:sp>
    <dsp:sp modelId="{C1FAB6FB-E8E5-4FB9-9491-C44BC0943D3C}">
      <dsp:nvSpPr>
        <dsp:cNvPr id="0" name=""/>
        <dsp:cNvSpPr/>
      </dsp:nvSpPr>
      <dsp:spPr>
        <a:xfrm>
          <a:off x="2616662" y="1192406"/>
          <a:ext cx="1585855" cy="951513"/>
        </a:xfrm>
        <a:prstGeom prst="rect">
          <a:avLst/>
        </a:prstGeom>
        <a:solidFill>
          <a:srgbClr val="324668"/>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b="1" kern="1200" dirty="0">
              <a:solidFill>
                <a:schemeClr val="bg1"/>
              </a:solidFill>
              <a:cs typeface="Segoe UI" pitchFamily="34" charset="0"/>
            </a:rPr>
            <a:t>Ransomware</a:t>
          </a:r>
        </a:p>
      </dsp:txBody>
      <dsp:txXfrm>
        <a:off x="2616662" y="1192406"/>
        <a:ext cx="1585855" cy="95151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AC9B76-2B29-42AF-AE7E-E7ED7A1BEE84}">
      <dsp:nvSpPr>
        <dsp:cNvPr id="0" name=""/>
        <dsp:cNvSpPr/>
      </dsp:nvSpPr>
      <dsp:spPr>
        <a:xfrm>
          <a:off x="739529" y="164"/>
          <a:ext cx="1712228" cy="1027337"/>
        </a:xfrm>
        <a:prstGeom prst="rect">
          <a:avLst/>
        </a:prstGeom>
        <a:solidFill>
          <a:srgbClr val="324668"/>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b="1" kern="1200">
              <a:solidFill>
                <a:schemeClr val="bg1"/>
              </a:solidFill>
              <a:cs typeface="Segoe UI" pitchFamily="34" charset="0"/>
            </a:rPr>
            <a:t>Zero Day exploits</a:t>
          </a:r>
          <a:endParaRPr lang="en-GB" sz="2100" kern="1200" dirty="0">
            <a:solidFill>
              <a:schemeClr val="bg1"/>
            </a:solidFill>
          </a:endParaRPr>
        </a:p>
      </dsp:txBody>
      <dsp:txXfrm>
        <a:off x="739529" y="164"/>
        <a:ext cx="1712228" cy="1027337"/>
      </dsp:txXfrm>
    </dsp:sp>
    <dsp:sp modelId="{08AC9F26-5671-42FE-A077-9EC0F48488B8}">
      <dsp:nvSpPr>
        <dsp:cNvPr id="0" name=""/>
        <dsp:cNvSpPr/>
      </dsp:nvSpPr>
      <dsp:spPr>
        <a:xfrm>
          <a:off x="2622980" y="164"/>
          <a:ext cx="1712228" cy="1027337"/>
        </a:xfrm>
        <a:prstGeom prst="rect">
          <a:avLst/>
        </a:prstGeom>
        <a:solidFill>
          <a:srgbClr val="324668"/>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b="1" kern="1200" dirty="0">
              <a:solidFill>
                <a:schemeClr val="bg1"/>
              </a:solidFill>
              <a:cs typeface="Segoe UI" pitchFamily="34" charset="0"/>
            </a:rPr>
            <a:t>Recycled Threats</a:t>
          </a:r>
        </a:p>
      </dsp:txBody>
      <dsp:txXfrm>
        <a:off x="2622980" y="164"/>
        <a:ext cx="1712228" cy="1027337"/>
      </dsp:txXfrm>
    </dsp:sp>
    <dsp:sp modelId="{A154D338-222F-474F-912C-3FCF087E1F9D}">
      <dsp:nvSpPr>
        <dsp:cNvPr id="0" name=""/>
        <dsp:cNvSpPr/>
      </dsp:nvSpPr>
      <dsp:spPr>
        <a:xfrm>
          <a:off x="1681255" y="1198724"/>
          <a:ext cx="1712228" cy="1027337"/>
        </a:xfrm>
        <a:prstGeom prst="rect">
          <a:avLst/>
        </a:prstGeom>
        <a:solidFill>
          <a:srgbClr val="324668"/>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b="1" kern="1200" dirty="0">
              <a:solidFill>
                <a:schemeClr val="bg1"/>
              </a:solidFill>
              <a:cs typeface="Segoe UI" pitchFamily="34" charset="0"/>
            </a:rPr>
            <a:t>? (Unknown Unknowns)</a:t>
          </a:r>
        </a:p>
      </dsp:txBody>
      <dsp:txXfrm>
        <a:off x="1681255" y="1198724"/>
        <a:ext cx="1712228" cy="102733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94B6FD-4E4A-40FD-8A9B-8F8EE53EFD27}">
      <dsp:nvSpPr>
        <dsp:cNvPr id="0" name=""/>
        <dsp:cNvSpPr/>
      </dsp:nvSpPr>
      <dsp:spPr>
        <a:xfrm>
          <a:off x="2153" y="0"/>
          <a:ext cx="3351087" cy="3835656"/>
        </a:xfrm>
        <a:prstGeom prst="roundRect">
          <a:avLst>
            <a:gd name="adj" fmla="val 10000"/>
          </a:avLst>
        </a:prstGeom>
        <a:solidFill>
          <a:schemeClr val="lt1">
            <a:hueOff val="0"/>
            <a:satOff val="0"/>
            <a:lumOff val="0"/>
            <a:alphaOff val="0"/>
          </a:schemeClr>
        </a:solidFill>
        <a:ln w="1079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rgbClr val="1F455D"/>
              </a:solidFill>
              <a:latin typeface="Calibri" panose="020F0502020204030204" pitchFamily="34" charset="0"/>
              <a:cs typeface="Calibri" panose="020F0502020204030204" pitchFamily="34" charset="0"/>
            </a:rPr>
            <a:t>People</a:t>
          </a:r>
          <a:r>
            <a:rPr lang="en-US" sz="1800" kern="1200" dirty="0">
              <a:latin typeface="Calibri" panose="020F0502020204030204" pitchFamily="34" charset="0"/>
              <a:cs typeface="Calibri" panose="020F0502020204030204" pitchFamily="34" charset="0"/>
            </a:rPr>
            <a:t> </a:t>
          </a:r>
        </a:p>
        <a:p>
          <a:pPr marL="0" lvl="0" indent="0" algn="ctr" defTabSz="889000">
            <a:lnSpc>
              <a:spcPct val="90000"/>
            </a:lnSpc>
            <a:spcBef>
              <a:spcPct val="0"/>
            </a:spcBef>
            <a:spcAft>
              <a:spcPct val="35000"/>
            </a:spcAft>
            <a:buNone/>
          </a:pPr>
          <a:r>
            <a:rPr lang="en-US" sz="1600" kern="1200" dirty="0">
              <a:latin typeface="Calibri" panose="020F0502020204030204" pitchFamily="34" charset="0"/>
              <a:cs typeface="Calibri" panose="020F0502020204030204" pitchFamily="34" charset="0"/>
            </a:rPr>
            <a:t>All employees should be aware of their role in preventing cyber crime</a:t>
          </a:r>
          <a:endParaRPr lang="en-GB" sz="1800" kern="1200" dirty="0">
            <a:latin typeface="Calibri" panose="020F0502020204030204" pitchFamily="34" charset="0"/>
            <a:cs typeface="Calibri" panose="020F0502020204030204" pitchFamily="34" charset="0"/>
          </a:endParaRPr>
        </a:p>
      </dsp:txBody>
      <dsp:txXfrm>
        <a:off x="2153" y="1534262"/>
        <a:ext cx="3351087" cy="1534262"/>
      </dsp:txXfrm>
    </dsp:sp>
    <dsp:sp modelId="{94A23A61-BF91-4A80-9E7F-683727BFC025}">
      <dsp:nvSpPr>
        <dsp:cNvPr id="0" name=""/>
        <dsp:cNvSpPr/>
      </dsp:nvSpPr>
      <dsp:spPr>
        <a:xfrm>
          <a:off x="1039061" y="230139"/>
          <a:ext cx="1277273" cy="1277273"/>
        </a:xfrm>
        <a:prstGeom prst="ellipse">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079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ED8D1D8-BDA1-4A5D-BB29-5EEEBAF4A3B7}">
      <dsp:nvSpPr>
        <dsp:cNvPr id="0" name=""/>
        <dsp:cNvSpPr/>
      </dsp:nvSpPr>
      <dsp:spPr>
        <a:xfrm>
          <a:off x="3453774" y="0"/>
          <a:ext cx="3351087" cy="3835656"/>
        </a:xfrm>
        <a:prstGeom prst="roundRect">
          <a:avLst>
            <a:gd name="adj" fmla="val 10000"/>
          </a:avLst>
        </a:prstGeom>
        <a:solidFill>
          <a:schemeClr val="lt1">
            <a:hueOff val="0"/>
            <a:satOff val="0"/>
            <a:lumOff val="0"/>
            <a:alphaOff val="0"/>
          </a:schemeClr>
        </a:solidFill>
        <a:ln w="1079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rgbClr val="1F455D"/>
              </a:solidFill>
              <a:latin typeface="Calibri" panose="020F0502020204030204" pitchFamily="34" charset="0"/>
              <a:cs typeface="Calibri" panose="020F0502020204030204" pitchFamily="34" charset="0"/>
            </a:rPr>
            <a:t>Process</a:t>
          </a:r>
          <a:r>
            <a:rPr lang="en-US" sz="2000" kern="1200" dirty="0">
              <a:latin typeface="Calibri" panose="020F0502020204030204" pitchFamily="34" charset="0"/>
              <a:cs typeface="Calibri" panose="020F0502020204030204" pitchFamily="34" charset="0"/>
            </a:rPr>
            <a:t> </a:t>
          </a:r>
        </a:p>
        <a:p>
          <a:pPr marL="0" lvl="0" indent="0" algn="ctr" defTabSz="889000">
            <a:lnSpc>
              <a:spcPct val="90000"/>
            </a:lnSpc>
            <a:spcBef>
              <a:spcPct val="0"/>
            </a:spcBef>
            <a:spcAft>
              <a:spcPct val="35000"/>
            </a:spcAft>
            <a:buNone/>
          </a:pPr>
          <a:r>
            <a:rPr lang="en-US" sz="1600" kern="1200" dirty="0">
              <a:latin typeface="Calibri" panose="020F0502020204030204" pitchFamily="34" charset="0"/>
              <a:cs typeface="Calibri" panose="020F0502020204030204" pitchFamily="34" charset="0"/>
            </a:rPr>
            <a:t>Cyber threats change quickly. Processes need to be continually reviewed and adapted </a:t>
          </a:r>
          <a:endParaRPr lang="en-GB" sz="1800" kern="1200" dirty="0">
            <a:latin typeface="Calibri" panose="020F0502020204030204" pitchFamily="34" charset="0"/>
            <a:cs typeface="Calibri" panose="020F0502020204030204" pitchFamily="34" charset="0"/>
          </a:endParaRPr>
        </a:p>
      </dsp:txBody>
      <dsp:txXfrm>
        <a:off x="3453774" y="1534262"/>
        <a:ext cx="3351087" cy="1534262"/>
      </dsp:txXfrm>
    </dsp:sp>
    <dsp:sp modelId="{8F6B30A4-F780-41F7-BEB9-C73280BCE0F5}">
      <dsp:nvSpPr>
        <dsp:cNvPr id="0" name=""/>
        <dsp:cNvSpPr/>
      </dsp:nvSpPr>
      <dsp:spPr>
        <a:xfrm>
          <a:off x="4490681" y="230139"/>
          <a:ext cx="1277273" cy="1277273"/>
        </a:xfrm>
        <a:prstGeom prst="ellipse">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079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BCD4786-58AC-4233-8CD1-F19C52C0479C}">
      <dsp:nvSpPr>
        <dsp:cNvPr id="0" name=""/>
        <dsp:cNvSpPr/>
      </dsp:nvSpPr>
      <dsp:spPr>
        <a:xfrm>
          <a:off x="6905395" y="0"/>
          <a:ext cx="3351087" cy="3835656"/>
        </a:xfrm>
        <a:prstGeom prst="roundRect">
          <a:avLst>
            <a:gd name="adj" fmla="val 10000"/>
          </a:avLst>
        </a:prstGeom>
        <a:solidFill>
          <a:schemeClr val="lt1">
            <a:hueOff val="0"/>
            <a:satOff val="0"/>
            <a:lumOff val="0"/>
            <a:alphaOff val="0"/>
          </a:schemeClr>
        </a:solidFill>
        <a:ln w="1079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rgbClr val="1F455D"/>
              </a:solidFill>
              <a:latin typeface="Calibri" panose="020F0502020204030204" pitchFamily="34" charset="0"/>
              <a:cs typeface="Calibri" panose="020F0502020204030204" pitchFamily="34" charset="0"/>
            </a:rPr>
            <a:t>Technology</a:t>
          </a:r>
          <a:r>
            <a:rPr lang="en-US" sz="2000" kern="1200" dirty="0">
              <a:latin typeface="Calibri" panose="020F0502020204030204" pitchFamily="34" charset="0"/>
              <a:cs typeface="Calibri" panose="020F0502020204030204" pitchFamily="34" charset="0"/>
            </a:rPr>
            <a:t> </a:t>
          </a:r>
        </a:p>
        <a:p>
          <a:pPr marL="0" lvl="0" indent="0" algn="ctr" defTabSz="889000">
            <a:lnSpc>
              <a:spcPct val="90000"/>
            </a:lnSpc>
            <a:spcBef>
              <a:spcPct val="0"/>
            </a:spcBef>
            <a:spcAft>
              <a:spcPct val="35000"/>
            </a:spcAft>
            <a:buNone/>
          </a:pPr>
          <a:r>
            <a:rPr lang="en-US" sz="1600" kern="1200" dirty="0">
              <a:latin typeface="Calibri" panose="020F0502020204030204" pitchFamily="34" charset="0"/>
              <a:cs typeface="Calibri" panose="020F0502020204030204" pitchFamily="34" charset="0"/>
            </a:rPr>
            <a:t>By identifying threats, you can look at the controls to put in place and the technology you’ll need</a:t>
          </a:r>
          <a:endParaRPr lang="en-GB" sz="1800" kern="1200" dirty="0">
            <a:latin typeface="Calibri" panose="020F0502020204030204" pitchFamily="34" charset="0"/>
            <a:cs typeface="Calibri" panose="020F0502020204030204" pitchFamily="34" charset="0"/>
          </a:endParaRPr>
        </a:p>
      </dsp:txBody>
      <dsp:txXfrm>
        <a:off x="6905395" y="1534262"/>
        <a:ext cx="3351087" cy="1534262"/>
      </dsp:txXfrm>
    </dsp:sp>
    <dsp:sp modelId="{476E7FA4-51E4-4BB0-8E2A-0A55B53E5D4D}">
      <dsp:nvSpPr>
        <dsp:cNvPr id="0" name=""/>
        <dsp:cNvSpPr/>
      </dsp:nvSpPr>
      <dsp:spPr>
        <a:xfrm>
          <a:off x="7942302" y="230139"/>
          <a:ext cx="1277273" cy="1277273"/>
        </a:xfrm>
        <a:prstGeom prst="ellipse">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079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4232ADB-9571-4851-8AEA-B6567E9349B4}">
      <dsp:nvSpPr>
        <dsp:cNvPr id="0" name=""/>
        <dsp:cNvSpPr/>
      </dsp:nvSpPr>
      <dsp:spPr>
        <a:xfrm>
          <a:off x="410345" y="3260307"/>
          <a:ext cx="9437946" cy="575348"/>
        </a:xfrm>
        <a:prstGeom prst="leftRightArrow">
          <a:avLst/>
        </a:prstGeom>
        <a:solidFill>
          <a:srgbClr val="1F455D"/>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461FF9-1101-4FF6-B011-71C47DD619E5}" type="datetimeFigureOut">
              <a:rPr lang="en-US" smtClean="0"/>
              <a:t>5/18/2023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D94F05-9B80-47A2-8DE1-8B8D9CE8625B}" type="slidenum">
              <a:rPr lang="en-US" smtClean="0"/>
              <a:t>‹#›</a:t>
            </a:fld>
            <a:endParaRPr lang="en-US"/>
          </a:p>
        </p:txBody>
      </p:sp>
    </p:spTree>
    <p:extLst>
      <p:ext uri="{BB962C8B-B14F-4D97-AF65-F5344CB8AC3E}">
        <p14:creationId xmlns:p14="http://schemas.microsoft.com/office/powerpoint/2010/main" val="1222900534"/>
      </p:ext>
    </p:extLst>
  </p:cSld>
  <p:clrMap bg1="lt1" tx1="dk1" bg2="lt2" tx2="dk2" accent1="accent1" accent2="accent2" accent3="accent3" accent4="accent4" accent5="accent5" accent6="accent6" hlink="hlink" folHlink="folHlink"/>
  <p:notesStyle>
    <a:lvl1pPr marL="0" algn="l" defTabSz="932688" rtl="0" eaLnBrk="1" latinLnBrk="0" hangingPunct="1">
      <a:defRPr sz="1224" kern="1200">
        <a:solidFill>
          <a:schemeClr val="tx1"/>
        </a:solidFill>
        <a:latin typeface="+mn-lt"/>
        <a:ea typeface="+mn-ea"/>
        <a:cs typeface="+mn-cs"/>
      </a:defRPr>
    </a:lvl1pPr>
    <a:lvl2pPr marL="466344" algn="l" defTabSz="932688" rtl="0" eaLnBrk="1" latinLnBrk="0" hangingPunct="1">
      <a:defRPr sz="1224" kern="1200">
        <a:solidFill>
          <a:schemeClr val="tx1"/>
        </a:solidFill>
        <a:latin typeface="+mn-lt"/>
        <a:ea typeface="+mn-ea"/>
        <a:cs typeface="+mn-cs"/>
      </a:defRPr>
    </a:lvl2pPr>
    <a:lvl3pPr marL="932688" algn="l" defTabSz="932688" rtl="0" eaLnBrk="1" latinLnBrk="0" hangingPunct="1">
      <a:defRPr sz="1224" kern="1200">
        <a:solidFill>
          <a:schemeClr val="tx1"/>
        </a:solidFill>
        <a:latin typeface="+mn-lt"/>
        <a:ea typeface="+mn-ea"/>
        <a:cs typeface="+mn-cs"/>
      </a:defRPr>
    </a:lvl3pPr>
    <a:lvl4pPr marL="1399032" algn="l" defTabSz="932688" rtl="0" eaLnBrk="1" latinLnBrk="0" hangingPunct="1">
      <a:defRPr sz="1224" kern="1200">
        <a:solidFill>
          <a:schemeClr val="tx1"/>
        </a:solidFill>
        <a:latin typeface="+mn-lt"/>
        <a:ea typeface="+mn-ea"/>
        <a:cs typeface="+mn-cs"/>
      </a:defRPr>
    </a:lvl4pPr>
    <a:lvl5pPr marL="1865376" algn="l" defTabSz="932688" rtl="0" eaLnBrk="1" latinLnBrk="0" hangingPunct="1">
      <a:defRPr sz="1224" kern="1200">
        <a:solidFill>
          <a:schemeClr val="tx1"/>
        </a:solidFill>
        <a:latin typeface="+mn-lt"/>
        <a:ea typeface="+mn-ea"/>
        <a:cs typeface="+mn-cs"/>
      </a:defRPr>
    </a:lvl5pPr>
    <a:lvl6pPr marL="2331720" algn="l" defTabSz="932688" rtl="0" eaLnBrk="1" latinLnBrk="0" hangingPunct="1">
      <a:defRPr sz="1224" kern="1200">
        <a:solidFill>
          <a:schemeClr val="tx1"/>
        </a:solidFill>
        <a:latin typeface="+mn-lt"/>
        <a:ea typeface="+mn-ea"/>
        <a:cs typeface="+mn-cs"/>
      </a:defRPr>
    </a:lvl6pPr>
    <a:lvl7pPr marL="2798064" algn="l" defTabSz="932688" rtl="0" eaLnBrk="1" latinLnBrk="0" hangingPunct="1">
      <a:defRPr sz="1224" kern="1200">
        <a:solidFill>
          <a:schemeClr val="tx1"/>
        </a:solidFill>
        <a:latin typeface="+mn-lt"/>
        <a:ea typeface="+mn-ea"/>
        <a:cs typeface="+mn-cs"/>
      </a:defRPr>
    </a:lvl7pPr>
    <a:lvl8pPr marL="3264408" algn="l" defTabSz="932688" rtl="0" eaLnBrk="1" latinLnBrk="0" hangingPunct="1">
      <a:defRPr sz="1224" kern="1200">
        <a:solidFill>
          <a:schemeClr val="tx1"/>
        </a:solidFill>
        <a:latin typeface="+mn-lt"/>
        <a:ea typeface="+mn-ea"/>
        <a:cs typeface="+mn-cs"/>
      </a:defRPr>
    </a:lvl8pPr>
    <a:lvl9pPr marL="3730752" algn="l" defTabSz="932688" rtl="0" eaLnBrk="1" latinLnBrk="0" hangingPunct="1">
      <a:defRPr sz="122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sec.gov/ix?doc=/Archives/edgar/data/1739942/000162828020017451/swi-20201214.htm"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www.itgovernance.co.uk/"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D94F05-9B80-47A2-8DE1-8B8D9CE8625B}" type="slidenum">
              <a:rPr lang="en-US" smtClean="0"/>
              <a:t>1</a:t>
            </a:fld>
            <a:endParaRPr lang="en-US"/>
          </a:p>
        </p:txBody>
      </p:sp>
    </p:spTree>
    <p:extLst>
      <p:ext uri="{BB962C8B-B14F-4D97-AF65-F5344CB8AC3E}">
        <p14:creationId xmlns:p14="http://schemas.microsoft.com/office/powerpoint/2010/main" val="4719738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Foxtons</a:t>
            </a:r>
            <a:r>
              <a:rPr lang="en-GB" dirty="0"/>
              <a:t> - Breached in October, thousands of leaked customer data appeared on the dark web in February 2021 – Source: https://propertyindustryeye.com/thousands-of-customers-financial-details-held-by-foxtons-allegedly-leaked/</a:t>
            </a:r>
          </a:p>
          <a:p>
            <a:endParaRPr lang="en-GB" dirty="0"/>
          </a:p>
          <a:p>
            <a:pPr fontAlgn="base"/>
            <a:r>
              <a:rPr lang="en-GB" sz="1400" b="1" dirty="0"/>
              <a:t>Channel Nine </a:t>
            </a:r>
            <a:r>
              <a:rPr lang="en-GB" dirty="0"/>
              <a:t>– </a:t>
            </a:r>
            <a:r>
              <a:rPr lang="en-GB" sz="1224" b="0" i="0" kern="1200" dirty="0">
                <a:solidFill>
                  <a:schemeClr val="tx1"/>
                </a:solidFill>
                <a:effectLst/>
                <a:latin typeface="+mn-lt"/>
                <a:ea typeface="+mn-ea"/>
                <a:cs typeface="+mn-cs"/>
              </a:rPr>
              <a:t>The broadcaster said it was unable to air several shows at the end of March, including Weekend Today. Nine said it was investigating whether the hack was "criminal sabotage or the work of a foreign nation“ </a:t>
            </a:r>
            <a:r>
              <a:rPr lang="en-GB" dirty="0"/>
              <a:t>– Source: https://www.bbc.co.uk/news/world-australia-56554641</a:t>
            </a:r>
          </a:p>
          <a:p>
            <a:pPr fontAlgn="base"/>
            <a:endParaRPr lang="en-GB" dirty="0"/>
          </a:p>
          <a:p>
            <a:pPr marL="0" marR="0" lvl="0" indent="0" algn="l" defTabSz="932688" rtl="0" eaLnBrk="1" fontAlgn="base" latinLnBrk="0" hangingPunct="1">
              <a:lnSpc>
                <a:spcPct val="100000"/>
              </a:lnSpc>
              <a:spcBef>
                <a:spcPts val="0"/>
              </a:spcBef>
              <a:spcAft>
                <a:spcPts val="0"/>
              </a:spcAft>
              <a:buClrTx/>
              <a:buSzTx/>
              <a:buFontTx/>
              <a:buNone/>
              <a:tabLst/>
              <a:defRPr/>
            </a:pPr>
            <a:r>
              <a:rPr lang="en-GB" sz="1400" b="1" dirty="0" err="1"/>
              <a:t>FatFace</a:t>
            </a:r>
            <a:r>
              <a:rPr lang="en-GB" sz="1400" b="1" dirty="0"/>
              <a:t> </a:t>
            </a:r>
            <a:r>
              <a:rPr lang="en-GB" dirty="0"/>
              <a:t>– </a:t>
            </a:r>
            <a:r>
              <a:rPr lang="en-GB" sz="1224" b="0" i="0" kern="1200" dirty="0">
                <a:solidFill>
                  <a:schemeClr val="tx1"/>
                </a:solidFill>
                <a:effectLst/>
                <a:latin typeface="+mn-lt"/>
                <a:ea typeface="+mn-ea"/>
                <a:cs typeface="+mn-cs"/>
              </a:rPr>
              <a:t>UK retailer has come under fire for how it’s responded to the breach which saw customer information and partial card information leaked in early 2021 </a:t>
            </a:r>
            <a:r>
              <a:rPr lang="en-GB" dirty="0"/>
              <a:t>– Source: https://www.infosecurity-magazine.com/news/fatface-faces-customer-anger/</a:t>
            </a:r>
          </a:p>
          <a:p>
            <a:endParaRPr lang="en-GB" dirty="0"/>
          </a:p>
          <a:p>
            <a:r>
              <a:rPr lang="en-GB" b="1" dirty="0"/>
              <a:t>Clubhouse </a:t>
            </a:r>
            <a:r>
              <a:rPr lang="en-GB" dirty="0"/>
              <a:t>– New social media app still in the early stages of launching, claims it’s been hacked and the 1.3m users’ information has leaked online, something that their CEO denied this week – Source: https://news.sky.com/story/clubhouse-ceo-denies-company-was-hacked-after-user-data-leak-12273306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GB" sz="1400" b="1" i="0" kern="1200" dirty="0">
                <a:solidFill>
                  <a:schemeClr val="tx1"/>
                </a:solidFill>
                <a:effectLst/>
                <a:latin typeface="+mn-lt"/>
                <a:ea typeface="+mn-ea"/>
                <a:cs typeface="+mn-cs"/>
              </a:rPr>
              <a:t>Facebook -</a:t>
            </a:r>
            <a:r>
              <a:rPr lang="en-GB" sz="1400" b="0" i="0" kern="1200" dirty="0">
                <a:solidFill>
                  <a:schemeClr val="tx1"/>
                </a:solidFill>
                <a:effectLst/>
                <a:latin typeface="+mn-lt"/>
                <a:ea typeface="+mn-ea"/>
                <a:cs typeface="+mn-cs"/>
              </a:rPr>
              <a:t> </a:t>
            </a:r>
            <a:r>
              <a:rPr lang="en-GB" sz="1400" b="1" i="0" kern="1200" dirty="0">
                <a:solidFill>
                  <a:schemeClr val="tx1"/>
                </a:solidFill>
                <a:effectLst/>
                <a:latin typeface="+mn-lt"/>
                <a:ea typeface="+mn-ea"/>
                <a:cs typeface="+mn-cs"/>
              </a:rPr>
              <a:t>At least 87 million records breached (though likely many more)</a:t>
            </a:r>
          </a:p>
          <a:p>
            <a:r>
              <a:rPr lang="en-GB" sz="1400" b="1" i="0" kern="1200" dirty="0">
                <a:solidFill>
                  <a:schemeClr val="tx1"/>
                </a:solidFill>
                <a:effectLst/>
                <a:latin typeface="+mn-lt"/>
                <a:ea typeface="+mn-ea"/>
                <a:cs typeface="+mn-cs"/>
              </a:rPr>
              <a:t>Date disclosed: March 17, 2018 </a:t>
            </a:r>
          </a:p>
          <a:p>
            <a:r>
              <a:rPr lang="en-GB" sz="1400" b="0" i="0" kern="1200" dirty="0">
                <a:solidFill>
                  <a:schemeClr val="tx1"/>
                </a:solidFill>
                <a:effectLst/>
                <a:latin typeface="+mn-lt"/>
                <a:ea typeface="+mn-ea"/>
                <a:cs typeface="+mn-cs"/>
              </a:rPr>
              <a:t>Who can forget the data scandal that rocked Facebook in March 2018? At that time, reports emerged of how a political data firm called Cambridge Analytica collected the personal information of 50 million Facebook users via an app that scraped details about people’s personalities, social networks, and engagement on the platform. </a:t>
            </a:r>
          </a:p>
          <a:p>
            <a:endParaRPr lang="en-GB" sz="1400" b="0" i="0" kern="1200" dirty="0">
              <a:solidFill>
                <a:schemeClr val="tx1"/>
              </a:solidFill>
              <a:effectLst/>
              <a:latin typeface="+mn-lt"/>
              <a:ea typeface="+mn-ea"/>
              <a:cs typeface="+mn-cs"/>
            </a:endParaRPr>
          </a:p>
          <a:p>
            <a:pPr marL="0" marR="0" lvl="0" indent="0" algn="l" defTabSz="932688" rtl="0" eaLnBrk="1" fontAlgn="auto" latinLnBrk="0" hangingPunct="1">
              <a:lnSpc>
                <a:spcPct val="100000"/>
              </a:lnSpc>
              <a:spcBef>
                <a:spcPts val="0"/>
              </a:spcBef>
              <a:spcAft>
                <a:spcPts val="0"/>
              </a:spcAft>
              <a:buClrTx/>
              <a:buSzTx/>
              <a:buFontTx/>
              <a:buNone/>
              <a:tabLst/>
              <a:defRPr/>
            </a:pPr>
            <a:r>
              <a:rPr lang="en-GB" sz="1400" b="1" i="0" kern="1200" baseline="0" dirty="0">
                <a:solidFill>
                  <a:schemeClr val="tx1"/>
                </a:solidFill>
                <a:effectLst/>
                <a:latin typeface="+mn-lt"/>
                <a:ea typeface="+mn-ea"/>
                <a:cs typeface="+mn-cs"/>
              </a:rPr>
              <a:t>NHS</a:t>
            </a:r>
            <a:r>
              <a:rPr lang="en-GB" sz="1400" b="0" i="0" kern="1200" baseline="0" dirty="0">
                <a:solidFill>
                  <a:schemeClr val="tx1"/>
                </a:solidFill>
                <a:effectLst/>
                <a:latin typeface="+mn-lt"/>
                <a:ea typeface="+mn-ea"/>
                <a:cs typeface="+mn-cs"/>
              </a:rPr>
              <a:t> still have issues today following the WannaCry outbreak last year</a:t>
            </a:r>
          </a:p>
          <a:p>
            <a:pPr marL="0" marR="0" lvl="0" indent="0" algn="l" defTabSz="932688" rtl="0" eaLnBrk="1" fontAlgn="auto" latinLnBrk="0" hangingPunct="1">
              <a:lnSpc>
                <a:spcPct val="100000"/>
              </a:lnSpc>
              <a:spcBef>
                <a:spcPts val="0"/>
              </a:spcBef>
              <a:spcAft>
                <a:spcPts val="0"/>
              </a:spcAft>
              <a:buClrTx/>
              <a:buSzTx/>
              <a:buFontTx/>
              <a:buNone/>
              <a:tabLst/>
              <a:defRPr/>
            </a:pPr>
            <a:endParaRPr lang="en-GB" sz="1400" b="0" i="0" kern="1200" baseline="0" dirty="0">
              <a:solidFill>
                <a:schemeClr val="tx1"/>
              </a:solidFill>
              <a:effectLst/>
              <a:latin typeface="+mn-lt"/>
              <a:ea typeface="+mn-ea"/>
              <a:cs typeface="+mn-cs"/>
            </a:endParaRPr>
          </a:p>
          <a:p>
            <a:pPr marL="0" marR="0" lvl="0" indent="0" algn="l" defTabSz="932688" rtl="0" eaLnBrk="1" fontAlgn="auto" latinLnBrk="0" hangingPunct="1">
              <a:lnSpc>
                <a:spcPct val="100000"/>
              </a:lnSpc>
              <a:spcBef>
                <a:spcPts val="0"/>
              </a:spcBef>
              <a:spcAft>
                <a:spcPts val="0"/>
              </a:spcAft>
              <a:buClrTx/>
              <a:buSzTx/>
              <a:buFontTx/>
              <a:buNone/>
              <a:tabLst/>
              <a:defRPr/>
            </a:pPr>
            <a:r>
              <a:rPr lang="en-GB" sz="2000" b="0" i="0" dirty="0">
                <a:solidFill>
                  <a:srgbClr val="4D5156"/>
                </a:solidFill>
                <a:effectLst/>
                <a:latin typeface="arial" panose="020B0604020202020204" pitchFamily="34" charset="0"/>
              </a:rPr>
              <a:t>Colonial Pipeline</a:t>
            </a:r>
            <a:endParaRPr lang="en-GB" sz="1400" b="1" i="0" kern="1200" dirty="0">
              <a:solidFill>
                <a:schemeClr val="tx1"/>
              </a:solidFill>
              <a:effectLst/>
              <a:latin typeface="+mn-lt"/>
              <a:ea typeface="+mn-ea"/>
              <a:cs typeface="+mn-cs"/>
            </a:endParaRPr>
          </a:p>
          <a:p>
            <a:pPr marL="0" marR="0" lvl="0" indent="0" algn="l" defTabSz="932688" rtl="0" eaLnBrk="1" fontAlgn="auto" latinLnBrk="0" hangingPunct="1">
              <a:lnSpc>
                <a:spcPct val="100000"/>
              </a:lnSpc>
              <a:spcBef>
                <a:spcPts val="0"/>
              </a:spcBef>
              <a:spcAft>
                <a:spcPts val="0"/>
              </a:spcAft>
              <a:buClrTx/>
              <a:buSzTx/>
              <a:buFontTx/>
              <a:buNone/>
              <a:tabLst/>
              <a:defRPr/>
            </a:pPr>
            <a:r>
              <a:rPr lang="en-GB" sz="1400" b="1" i="0" kern="1200" dirty="0">
                <a:solidFill>
                  <a:schemeClr val="tx1"/>
                </a:solidFill>
                <a:effectLst/>
                <a:latin typeface="+mn-lt"/>
                <a:ea typeface="+mn-ea"/>
                <a:cs typeface="+mn-cs"/>
              </a:rPr>
              <a:t>Apple</a:t>
            </a:r>
            <a:r>
              <a:rPr lang="en-GB" sz="1400" b="0" i="0" kern="1200" dirty="0">
                <a:solidFill>
                  <a:schemeClr val="tx1"/>
                </a:solidFill>
                <a:effectLst/>
                <a:latin typeface="+mn-lt"/>
                <a:ea typeface="+mn-ea"/>
                <a:cs typeface="+mn-cs"/>
              </a:rPr>
              <a:t> a bug allowed</a:t>
            </a:r>
            <a:r>
              <a:rPr lang="en-GB" sz="1400" b="0" i="0" kern="1200" baseline="0" dirty="0">
                <a:solidFill>
                  <a:schemeClr val="tx1"/>
                </a:solidFill>
                <a:effectLst/>
                <a:latin typeface="+mn-lt"/>
                <a:ea typeface="+mn-ea"/>
                <a:cs typeface="+mn-cs"/>
              </a:rPr>
              <a:t> admin access to systems without a password. (Last year)</a:t>
            </a:r>
          </a:p>
          <a:p>
            <a:pPr marL="0" marR="0" lvl="0" indent="0" algn="l" defTabSz="932688" rtl="0" eaLnBrk="1" fontAlgn="auto" latinLnBrk="0" hangingPunct="1">
              <a:lnSpc>
                <a:spcPct val="100000"/>
              </a:lnSpc>
              <a:spcBef>
                <a:spcPts val="0"/>
              </a:spcBef>
              <a:spcAft>
                <a:spcPts val="0"/>
              </a:spcAft>
              <a:buClrTx/>
              <a:buSzTx/>
              <a:buFontTx/>
              <a:buNone/>
              <a:tabLst/>
              <a:defRPr/>
            </a:pPr>
            <a:endParaRPr lang="en-GB" sz="1400" b="0" i="0" kern="1200" baseline="0" dirty="0">
              <a:solidFill>
                <a:schemeClr val="tx1"/>
              </a:solidFill>
              <a:effectLst/>
              <a:latin typeface="+mn-lt"/>
              <a:ea typeface="+mn-ea"/>
              <a:cs typeface="+mn-cs"/>
            </a:endParaRPr>
          </a:p>
          <a:p>
            <a:pPr marL="0" marR="0" lvl="0" indent="0" algn="l" defTabSz="932688" rtl="0" eaLnBrk="1" fontAlgn="auto" latinLnBrk="0" hangingPunct="1">
              <a:lnSpc>
                <a:spcPct val="100000"/>
              </a:lnSpc>
              <a:spcBef>
                <a:spcPts val="0"/>
              </a:spcBef>
              <a:spcAft>
                <a:spcPts val="0"/>
              </a:spcAft>
              <a:buClrTx/>
              <a:buSzTx/>
              <a:buFontTx/>
              <a:buNone/>
              <a:tabLst/>
              <a:defRPr/>
            </a:pPr>
            <a:r>
              <a:rPr lang="en-GB" sz="1400" b="1" i="0" kern="1200" baseline="0" dirty="0">
                <a:solidFill>
                  <a:schemeClr val="tx1"/>
                </a:solidFill>
                <a:effectLst/>
                <a:latin typeface="+mn-lt"/>
                <a:ea typeface="+mn-ea"/>
                <a:cs typeface="+mn-cs"/>
              </a:rPr>
              <a:t>TeamViewer</a:t>
            </a:r>
            <a:r>
              <a:rPr lang="en-GB" sz="1400" b="0" i="0" kern="1200" baseline="0" dirty="0">
                <a:solidFill>
                  <a:schemeClr val="tx1"/>
                </a:solidFill>
                <a:effectLst/>
                <a:latin typeface="+mn-lt"/>
                <a:ea typeface="+mn-ea"/>
                <a:cs typeface="+mn-cs"/>
              </a:rPr>
              <a:t> was attacked in Autumn 2019 – only disclosed in May 2019</a:t>
            </a:r>
          </a:p>
          <a:p>
            <a:pPr marL="0" marR="0" lvl="0" indent="0" algn="l" defTabSz="932688" rtl="0" eaLnBrk="1" fontAlgn="auto" latinLnBrk="0" hangingPunct="1">
              <a:lnSpc>
                <a:spcPct val="100000"/>
              </a:lnSpc>
              <a:spcBef>
                <a:spcPts val="0"/>
              </a:spcBef>
              <a:spcAft>
                <a:spcPts val="0"/>
              </a:spcAft>
              <a:buClrTx/>
              <a:buSzTx/>
              <a:buFontTx/>
              <a:buNone/>
              <a:tabLst/>
              <a:defRPr/>
            </a:pPr>
            <a:endParaRPr lang="en-GB" sz="1400" b="0" i="0" kern="1200" baseline="0" dirty="0">
              <a:solidFill>
                <a:schemeClr val="tx1"/>
              </a:solidFill>
              <a:effectLst/>
              <a:latin typeface="+mn-lt"/>
              <a:ea typeface="+mn-ea"/>
              <a:cs typeface="+mn-cs"/>
            </a:endParaRPr>
          </a:p>
          <a:p>
            <a:pPr marL="0" marR="0" lvl="0" indent="0" algn="l" defTabSz="932688" rtl="0" eaLnBrk="1" fontAlgn="auto" latinLnBrk="0" hangingPunct="1">
              <a:lnSpc>
                <a:spcPct val="100000"/>
              </a:lnSpc>
              <a:spcBef>
                <a:spcPts val="0"/>
              </a:spcBef>
              <a:spcAft>
                <a:spcPts val="0"/>
              </a:spcAft>
              <a:buClrTx/>
              <a:buSzTx/>
              <a:buFontTx/>
              <a:buNone/>
              <a:tabLst/>
              <a:defRPr/>
            </a:pPr>
            <a:r>
              <a:rPr lang="en-US" sz="1400" b="1" i="0" dirty="0">
                <a:solidFill>
                  <a:srgbClr val="111111"/>
                </a:solidFill>
                <a:effectLst/>
                <a:latin typeface="TiemposTextWeb"/>
              </a:rPr>
              <a:t>SolarWinds</a:t>
            </a:r>
            <a:r>
              <a:rPr lang="en-US" sz="1400" b="0" i="0" dirty="0">
                <a:solidFill>
                  <a:srgbClr val="111111"/>
                </a:solidFill>
                <a:effectLst/>
                <a:latin typeface="TiemposTextWeb"/>
              </a:rPr>
              <a:t> - Earlier this year, hackers secretly broke into Texas-based </a:t>
            </a:r>
            <a:r>
              <a:rPr lang="en-US" sz="1400" b="0" i="0" dirty="0" err="1">
                <a:solidFill>
                  <a:srgbClr val="111111"/>
                </a:solidFill>
                <a:effectLst/>
                <a:latin typeface="TiemposTextWeb"/>
              </a:rPr>
              <a:t>SolarWind's</a:t>
            </a:r>
            <a:r>
              <a:rPr lang="en-US" sz="1400" b="0" i="0" dirty="0">
                <a:solidFill>
                  <a:srgbClr val="111111"/>
                </a:solidFill>
                <a:effectLst/>
                <a:latin typeface="TiemposTextWeb"/>
              </a:rPr>
              <a:t> systems and added malicious code into the company's software system. The system, called "Orion," is widely used by companies to manage IT resources. </a:t>
            </a:r>
            <a:r>
              <a:rPr lang="en-US" sz="1400" b="0" i="0" dirty="0" err="1">
                <a:solidFill>
                  <a:srgbClr val="111111"/>
                </a:solidFill>
                <a:effectLst/>
                <a:latin typeface="TiemposTextWeb"/>
              </a:rPr>
              <a:t>Solarwinds</a:t>
            </a:r>
            <a:r>
              <a:rPr lang="en-US" sz="1400" b="0" i="0" dirty="0">
                <a:solidFill>
                  <a:srgbClr val="111111"/>
                </a:solidFill>
                <a:effectLst/>
                <a:latin typeface="TiemposTextWeb"/>
              </a:rPr>
              <a:t> has 33,000 customers that use Orion, according to </a:t>
            </a:r>
            <a:r>
              <a:rPr lang="en-US" sz="1400" b="0" i="0" u="none" strike="noStrike" dirty="0">
                <a:solidFill>
                  <a:srgbClr val="185F7D"/>
                </a:solidFill>
                <a:effectLst/>
                <a:latin typeface="TiemposTextWeb"/>
                <a:hlinkClick r:id="rId3"/>
              </a:rPr>
              <a:t>SEC documents</a:t>
            </a:r>
            <a:r>
              <a:rPr lang="en-US" sz="1400" b="0" i="0" dirty="0">
                <a:solidFill>
                  <a:srgbClr val="111111"/>
                </a:solidFill>
                <a:effectLst/>
                <a:latin typeface="TiemposTextWeb"/>
              </a:rPr>
              <a:t>. </a:t>
            </a:r>
          </a:p>
          <a:p>
            <a:pPr marL="0" marR="0" lvl="0" indent="0" algn="l" defTabSz="932688" rtl="0" eaLnBrk="1" fontAlgn="auto" latinLnBrk="0" hangingPunct="1">
              <a:lnSpc>
                <a:spcPct val="100000"/>
              </a:lnSpc>
              <a:spcBef>
                <a:spcPts val="0"/>
              </a:spcBef>
              <a:spcAft>
                <a:spcPts val="0"/>
              </a:spcAft>
              <a:buClrTx/>
              <a:buSzTx/>
              <a:buFontTx/>
              <a:buNone/>
              <a:tabLst/>
              <a:defRPr/>
            </a:pPr>
            <a:endParaRPr lang="en-US" sz="1400" b="0" i="0" dirty="0">
              <a:solidFill>
                <a:srgbClr val="111111"/>
              </a:solidFill>
              <a:effectLst/>
              <a:latin typeface="TiemposTextWeb"/>
              <a:hlinkClick r:id="rId4"/>
            </a:endParaRPr>
          </a:p>
          <a:p>
            <a:pPr marL="0" marR="0" lvl="0" indent="0" algn="l" defTabSz="932688" rtl="0" eaLnBrk="1" fontAlgn="auto" latinLnBrk="0" hangingPunct="1">
              <a:lnSpc>
                <a:spcPct val="100000"/>
              </a:lnSpc>
              <a:spcBef>
                <a:spcPts val="0"/>
              </a:spcBef>
              <a:spcAft>
                <a:spcPts val="0"/>
              </a:spcAft>
              <a:buClrTx/>
              <a:buSzTx/>
              <a:buFontTx/>
              <a:buNone/>
              <a:tabLst/>
              <a:defRPr/>
            </a:pPr>
            <a:r>
              <a:rPr lang="en-US" sz="1400" b="1" dirty="0">
                <a:solidFill>
                  <a:schemeClr val="tx1"/>
                </a:solidFill>
                <a:latin typeface="Verdana" panose="020B0604030504040204" pitchFamily="34" charset="0"/>
                <a:ea typeface="Verdana" panose="020B0604030504040204" pitchFamily="34" charset="0"/>
              </a:rPr>
              <a:t>Manchester United </a:t>
            </a:r>
            <a:r>
              <a:rPr lang="en-US" sz="1400" dirty="0">
                <a:solidFill>
                  <a:schemeClr val="tx1"/>
                </a:solidFill>
                <a:latin typeface="Verdana" panose="020B0604030504040204" pitchFamily="34" charset="0"/>
                <a:ea typeface="Verdana" panose="020B0604030504040204" pitchFamily="34" charset="0"/>
              </a:rPr>
              <a:t>– hacked earlier in 2021, but fan data is safe</a:t>
            </a:r>
          </a:p>
        </p:txBody>
      </p:sp>
      <p:sp>
        <p:nvSpPr>
          <p:cNvPr id="4" name="Slide Number Placeholder 3"/>
          <p:cNvSpPr>
            <a:spLocks noGrp="1"/>
          </p:cNvSpPr>
          <p:nvPr>
            <p:ph type="sldNum" sz="quarter" idx="5"/>
          </p:nvPr>
        </p:nvSpPr>
        <p:spPr/>
        <p:txBody>
          <a:bodyPr/>
          <a:lstStyle/>
          <a:p>
            <a:fld id="{49D94F05-9B80-47A2-8DE1-8B8D9CE8625B}" type="slidenum">
              <a:rPr lang="en-US" smtClean="0"/>
              <a:t>4</a:t>
            </a:fld>
            <a:endParaRPr lang="en-US"/>
          </a:p>
        </p:txBody>
      </p:sp>
    </p:spTree>
    <p:extLst>
      <p:ext uri="{BB962C8B-B14F-4D97-AF65-F5344CB8AC3E}">
        <p14:creationId xmlns:p14="http://schemas.microsoft.com/office/powerpoint/2010/main" val="18402097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3262"/>
                </a:solidFill>
                <a:effectLst/>
                <a:latin typeface="Yantramanav"/>
              </a:rPr>
              <a:t>2,200 attacks each day which breaks down to nearly 1 cyberattack every 39 seconds.</a:t>
            </a:r>
          </a:p>
          <a:p>
            <a:r>
              <a:rPr lang="en-US" b="0" i="0" dirty="0">
                <a:solidFill>
                  <a:srgbClr val="003262"/>
                </a:solidFill>
                <a:effectLst/>
                <a:latin typeface="Yantramanav"/>
              </a:rPr>
              <a:t>40% of UK businesses suffered a cyber attack in 2022 – source AAG and gov.uk</a:t>
            </a:r>
          </a:p>
          <a:p>
            <a:r>
              <a:rPr lang="en-US" b="0" i="0" dirty="0">
                <a:solidFill>
                  <a:srgbClr val="003262"/>
                </a:solidFill>
                <a:effectLst/>
                <a:latin typeface="Yantramanav"/>
              </a:rPr>
              <a:t>Only 14% of SMEs are prepared</a:t>
            </a:r>
          </a:p>
          <a:p>
            <a:endParaRPr lang="en-US" dirty="0"/>
          </a:p>
        </p:txBody>
      </p:sp>
      <p:sp>
        <p:nvSpPr>
          <p:cNvPr id="4" name="Slide Number Placeholder 3"/>
          <p:cNvSpPr>
            <a:spLocks noGrp="1"/>
          </p:cNvSpPr>
          <p:nvPr>
            <p:ph type="sldNum" sz="quarter" idx="5"/>
          </p:nvPr>
        </p:nvSpPr>
        <p:spPr/>
        <p:txBody>
          <a:bodyPr/>
          <a:lstStyle/>
          <a:p>
            <a:fld id="{49D94F05-9B80-47A2-8DE1-8B8D9CE8625B}" type="slidenum">
              <a:rPr lang="en-US" smtClean="0"/>
              <a:t>5</a:t>
            </a:fld>
            <a:endParaRPr lang="en-US"/>
          </a:p>
        </p:txBody>
      </p:sp>
    </p:spTree>
    <p:extLst>
      <p:ext uri="{BB962C8B-B14F-4D97-AF65-F5344CB8AC3E}">
        <p14:creationId xmlns:p14="http://schemas.microsoft.com/office/powerpoint/2010/main" val="1004550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ltLang="en-US" dirty="0"/>
              <a:t>Source for $8trillion cost – </a:t>
            </a:r>
            <a:r>
              <a:rPr lang="en-US" altLang="en-US" dirty="0" err="1"/>
              <a:t>forbes</a:t>
            </a:r>
            <a:r>
              <a:rPr lang="en-US" altLang="en-US" dirty="0"/>
              <a:t>. Was $3trillion in 2015</a:t>
            </a:r>
          </a:p>
          <a:p>
            <a:pPr marL="0" marR="0" lvl="0" indent="0" algn="l" defTabSz="914400" rtl="0" eaLnBrk="1" fontAlgn="auto" latinLnBrk="0" hangingPunct="1">
              <a:lnSpc>
                <a:spcPct val="100000"/>
              </a:lnSpc>
              <a:spcBef>
                <a:spcPct val="0"/>
              </a:spcBef>
              <a:spcAft>
                <a:spcPts val="0"/>
              </a:spcAft>
              <a:buClrTx/>
              <a:buSzTx/>
              <a:buFontTx/>
              <a:buNone/>
              <a:tabLst/>
              <a:defRPr/>
            </a:pPr>
            <a:endParaRPr lang="en-US" altLang="en-US" dirty="0"/>
          </a:p>
        </p:txBody>
      </p:sp>
      <p:sp>
        <p:nvSpPr>
          <p:cNvPr id="4" name="Slide Number Placeholder 3"/>
          <p:cNvSpPr>
            <a:spLocks noGrp="1"/>
          </p:cNvSpPr>
          <p:nvPr>
            <p:ph type="sldNum" sz="quarter" idx="5"/>
          </p:nvPr>
        </p:nvSpPr>
        <p:spPr/>
        <p:txBody>
          <a:bodyPr/>
          <a:lstStyle/>
          <a:p>
            <a:fld id="{49D94F05-9B80-47A2-8DE1-8B8D9CE8625B}" type="slidenum">
              <a:rPr lang="en-US" smtClean="0"/>
              <a:t>6</a:t>
            </a:fld>
            <a:endParaRPr lang="en-US"/>
          </a:p>
        </p:txBody>
      </p:sp>
    </p:spTree>
    <p:extLst>
      <p:ext uri="{BB962C8B-B14F-4D97-AF65-F5344CB8AC3E}">
        <p14:creationId xmlns:p14="http://schemas.microsoft.com/office/powerpoint/2010/main" val="16244694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24" b="1" kern="1200" dirty="0">
                <a:solidFill>
                  <a:schemeClr val="tx1"/>
                </a:solidFill>
                <a:effectLst/>
                <a:latin typeface="+mn-lt"/>
                <a:ea typeface="+mn-ea"/>
                <a:cs typeface="+mn-cs"/>
              </a:rPr>
              <a:t>3.8m emails – </a:t>
            </a:r>
            <a:r>
              <a:rPr lang="en-GB" sz="1224" kern="1200" dirty="0">
                <a:solidFill>
                  <a:schemeClr val="tx1"/>
                </a:solidFill>
                <a:effectLst/>
                <a:latin typeface="+mn-lt"/>
                <a:ea typeface="+mn-ea"/>
                <a:cs typeface="+mn-cs"/>
              </a:rPr>
              <a:t>As vaccines started to roll out, COVID-19 featured in a variety of malicious campaigns including email spam, BEC, malware, ransomware, and malicious domains. Over 3.8m emails were sent out across Q3 2020 that mentioned ‘COVID-19’ but were a threat to users. Source: https://www.trendmicro.com/vinfo/us/security/news/cybercrime-and-digital-threats/coronavirus-used-in-spam-malware-file-names-and-malicious-domains</a:t>
            </a:r>
          </a:p>
          <a:p>
            <a:endParaRPr lang="en-GB" sz="1224" kern="1200" dirty="0">
              <a:solidFill>
                <a:schemeClr val="tx1"/>
              </a:solidFill>
              <a:effectLst/>
              <a:latin typeface="+mn-lt"/>
              <a:ea typeface="+mn-ea"/>
              <a:cs typeface="+mn-cs"/>
            </a:endParaRPr>
          </a:p>
          <a:p>
            <a:r>
              <a:rPr lang="en-GB" sz="1224" b="1" kern="1200" dirty="0">
                <a:solidFill>
                  <a:schemeClr val="tx1"/>
                </a:solidFill>
                <a:effectLst/>
                <a:latin typeface="+mn-lt"/>
                <a:ea typeface="+mn-ea"/>
                <a:cs typeface="+mn-cs"/>
              </a:rPr>
              <a:t>667% spike – </a:t>
            </a:r>
            <a:r>
              <a:rPr lang="en-GB" sz="1224" kern="1200" dirty="0">
                <a:solidFill>
                  <a:schemeClr val="tx1"/>
                </a:solidFill>
                <a:effectLst/>
                <a:latin typeface="+mn-lt"/>
                <a:ea typeface="+mn-ea"/>
                <a:cs typeface="+mn-cs"/>
              </a:rPr>
              <a:t>Be vigilant, are you using any sort of spam filter on your inbox? Only open emails you trust. Source: https://www.infosecurity-magazine.com/news/covid19-drive-phishing-emails-667/</a:t>
            </a:r>
          </a:p>
          <a:p>
            <a:endParaRPr lang="en-GB" sz="1224" kern="1200" dirty="0">
              <a:solidFill>
                <a:schemeClr val="tx1"/>
              </a:solidFill>
              <a:effectLst/>
              <a:latin typeface="+mn-lt"/>
              <a:ea typeface="+mn-ea"/>
              <a:cs typeface="+mn-cs"/>
            </a:endParaRPr>
          </a:p>
          <a:p>
            <a:r>
              <a:rPr lang="en-GB" sz="1224" b="1" kern="1200" dirty="0">
                <a:solidFill>
                  <a:schemeClr val="tx1"/>
                </a:solidFill>
                <a:effectLst/>
                <a:latin typeface="+mn-lt"/>
                <a:ea typeface="+mn-ea"/>
                <a:cs typeface="+mn-cs"/>
              </a:rPr>
              <a:t>One in five have received no training – </a:t>
            </a:r>
            <a:r>
              <a:rPr lang="en-GB" sz="1224" kern="1200" dirty="0">
                <a:solidFill>
                  <a:schemeClr val="tx1"/>
                </a:solidFill>
                <a:effectLst/>
                <a:latin typeface="+mn-lt"/>
                <a:ea typeface="+mn-ea"/>
                <a:cs typeface="+mn-cs"/>
              </a:rPr>
              <a:t>The pandemic has shifted us all to working from home, but is it relaxing working attitudes and practices? One in five UK workers surveyed by Hayes Connor admitted to receiving no training on cyber security, GDPR and data handling, which significantly increases the risk of a breach. Source: https://www.hayesconnor.co.uk/news-and-resources/reports/data-breach-statistics-2020/</a:t>
            </a:r>
          </a:p>
          <a:p>
            <a:endParaRPr lang="en-GB" sz="1224" kern="1200" dirty="0">
              <a:solidFill>
                <a:schemeClr val="tx1"/>
              </a:solidFill>
              <a:effectLst/>
              <a:latin typeface="+mn-lt"/>
              <a:ea typeface="+mn-ea"/>
              <a:cs typeface="+mn-cs"/>
            </a:endParaRPr>
          </a:p>
          <a:p>
            <a:r>
              <a:rPr lang="en-GB" sz="1224" b="1" kern="1200" dirty="0">
                <a:solidFill>
                  <a:schemeClr val="tx1"/>
                </a:solidFill>
                <a:effectLst/>
                <a:latin typeface="+mn-lt"/>
                <a:ea typeface="+mn-ea"/>
                <a:cs typeface="+mn-cs"/>
              </a:rPr>
              <a:t>90% of breaches – </a:t>
            </a:r>
            <a:r>
              <a:rPr lang="en-GB" sz="1224" kern="1200" dirty="0">
                <a:solidFill>
                  <a:schemeClr val="tx1"/>
                </a:solidFill>
                <a:effectLst/>
                <a:latin typeface="+mn-lt"/>
                <a:ea typeface="+mn-ea"/>
                <a:cs typeface="+mn-cs"/>
              </a:rPr>
              <a:t>Training is key to eliminating threats. It won’t make any organisation 100% secure, but it goes a long way. Source: https://www.cybersecurityintelligence.com/blog/90-of-breaches-are-caused-by-human-error-4820.html</a:t>
            </a:r>
          </a:p>
          <a:p>
            <a:endParaRPr lang="en-GB" sz="1224" kern="1200" dirty="0">
              <a:solidFill>
                <a:schemeClr val="tx1"/>
              </a:solidFill>
              <a:effectLst/>
              <a:latin typeface="+mn-lt"/>
              <a:ea typeface="+mn-ea"/>
              <a:cs typeface="+mn-cs"/>
            </a:endParaRPr>
          </a:p>
          <a:p>
            <a:r>
              <a:rPr lang="en-GB" sz="1224" b="1" kern="1200" dirty="0">
                <a:solidFill>
                  <a:schemeClr val="tx1"/>
                </a:solidFill>
                <a:effectLst/>
                <a:latin typeface="+mn-lt"/>
                <a:ea typeface="+mn-ea"/>
                <a:cs typeface="+mn-cs"/>
              </a:rPr>
              <a:t>Malicious Sites – </a:t>
            </a:r>
            <a:r>
              <a:rPr lang="en-GB" sz="1224" kern="1200" dirty="0">
                <a:solidFill>
                  <a:schemeClr val="tx1"/>
                </a:solidFill>
                <a:effectLst/>
                <a:latin typeface="+mn-lt"/>
                <a:ea typeface="+mn-ea"/>
                <a:cs typeface="+mn-cs"/>
              </a:rPr>
              <a:t>Threats aren’t just coming via targeted methods, as research found the over 4,000 malicious COVID-related websites popped up across the first few months of lockdown. Source: https://securityboulevard.com/2020/12/cybercrime-expected-to-rise-at-an-unprecedented-rate-in-2021</a:t>
            </a:r>
          </a:p>
          <a:p>
            <a:endParaRPr lang="en-GB" sz="1224" kern="1200" dirty="0">
              <a:solidFill>
                <a:schemeClr val="tx1"/>
              </a:solidFill>
              <a:effectLst/>
              <a:latin typeface="+mn-lt"/>
              <a:ea typeface="+mn-ea"/>
              <a:cs typeface="+mn-cs"/>
            </a:endParaRPr>
          </a:p>
          <a:p>
            <a:r>
              <a:rPr lang="en-GB" sz="1224" b="1" kern="1200" dirty="0">
                <a:solidFill>
                  <a:schemeClr val="tx1"/>
                </a:solidFill>
                <a:effectLst/>
                <a:latin typeface="+mn-lt"/>
                <a:ea typeface="+mn-ea"/>
                <a:cs typeface="+mn-cs"/>
              </a:rPr>
              <a:t>22,000 were taken offline – </a:t>
            </a:r>
            <a:r>
              <a:rPr lang="en-GB" sz="1224" kern="1200" dirty="0">
                <a:solidFill>
                  <a:schemeClr val="tx1"/>
                </a:solidFill>
                <a:effectLst/>
                <a:latin typeface="+mn-lt"/>
                <a:ea typeface="+mn-ea"/>
                <a:cs typeface="+mn-cs"/>
              </a:rPr>
              <a:t>The National Cyber Security Centre defended the UK from an average of 60 attacks per month during a year (Sep 2019 – Aug 2020). They launched the pioneering Suspicious Email Reporting Service with the City of London Police, who received 2.3 million emails reported by the public, which led to the removal of 22,000 malicious URLs. Source: https://www.ncsc.gov.uk/news/ncsc-defends-uk-700-cyber-attack-national-pandemic</a:t>
            </a:r>
          </a:p>
          <a:p>
            <a:endParaRPr lang="en-GB" sz="1224" kern="1200" dirty="0">
              <a:solidFill>
                <a:schemeClr val="tx1"/>
              </a:solidFill>
              <a:effectLst/>
              <a:latin typeface="+mn-lt"/>
              <a:ea typeface="+mn-ea"/>
              <a:cs typeface="+mn-cs"/>
            </a:endParaRPr>
          </a:p>
          <a:p>
            <a:r>
              <a:rPr lang="en-GB" sz="1224" b="1" kern="1200" dirty="0">
                <a:solidFill>
                  <a:schemeClr val="tx1"/>
                </a:solidFill>
                <a:effectLst/>
                <a:latin typeface="+mn-lt"/>
                <a:ea typeface="+mn-ea"/>
                <a:cs typeface="+mn-cs"/>
              </a:rPr>
              <a:t>Frequency of attacks – </a:t>
            </a:r>
            <a:r>
              <a:rPr lang="en-GB" sz="1224" kern="1200" dirty="0">
                <a:solidFill>
                  <a:schemeClr val="tx1"/>
                </a:solidFill>
                <a:effectLst/>
                <a:latin typeface="+mn-lt"/>
                <a:ea typeface="+mn-ea"/>
                <a:cs typeface="+mn-cs"/>
              </a:rPr>
              <a:t>UK businesses lost over £6.2 million to cyber scams over the past year - with a 31% increase in cases during the height of the pandemic. Source: https://www.securitymagazine.com/articles/93722-uk-sees-a-31-increase-in-cyber-crime-amid-the-pandemic</a:t>
            </a:r>
          </a:p>
          <a:p>
            <a:endParaRPr lang="en-GB" sz="1224" kern="1200" dirty="0">
              <a:solidFill>
                <a:schemeClr val="tx1"/>
              </a:solidFill>
              <a:effectLst/>
              <a:latin typeface="+mn-lt"/>
              <a:ea typeface="+mn-ea"/>
              <a:cs typeface="+mn-cs"/>
            </a:endParaRPr>
          </a:p>
          <a:p>
            <a:r>
              <a:rPr lang="en-GB" sz="1224" b="1" kern="1200" dirty="0">
                <a:solidFill>
                  <a:schemeClr val="tx1"/>
                </a:solidFill>
                <a:effectLst/>
                <a:latin typeface="+mn-lt"/>
                <a:ea typeface="+mn-ea"/>
                <a:cs typeface="+mn-cs"/>
              </a:rPr>
              <a:t>148% Ransomware increase – </a:t>
            </a:r>
            <a:r>
              <a:rPr lang="en-GB" sz="1224" kern="1200" dirty="0">
                <a:solidFill>
                  <a:schemeClr val="tx1"/>
                </a:solidFill>
                <a:effectLst/>
                <a:latin typeface="+mn-lt"/>
                <a:ea typeface="+mn-ea"/>
                <a:cs typeface="+mn-cs"/>
              </a:rPr>
              <a:t>As mentioned earlier, ransoms are now ranging up to £1.5m and not only is the cost rising, but the volume of attacks is also increasing. We saw a 148% rise in March during the start of the first lockdown in the UK, with set industries (finance and healthcare being two notable ones) being first in cyber criminals’ crosshairs. Source: https://www.carbonblack.com/blog/amid-covid-19-global-orgs-see-a-148-spike-in-ransomware-attacks-finance-industry-heavily-targeted/</a:t>
            </a:r>
          </a:p>
        </p:txBody>
      </p:sp>
      <p:sp>
        <p:nvSpPr>
          <p:cNvPr id="4" name="Slide Number Placeholder 3"/>
          <p:cNvSpPr>
            <a:spLocks noGrp="1"/>
          </p:cNvSpPr>
          <p:nvPr>
            <p:ph type="sldNum" sz="quarter" idx="5"/>
          </p:nvPr>
        </p:nvSpPr>
        <p:spPr/>
        <p:txBody>
          <a:bodyPr/>
          <a:lstStyle/>
          <a:p>
            <a:fld id="{49D94F05-9B80-47A2-8DE1-8B8D9CE8625B}" type="slidenum">
              <a:rPr lang="en-US" smtClean="0"/>
              <a:t>8</a:t>
            </a:fld>
            <a:endParaRPr lang="en-US"/>
          </a:p>
        </p:txBody>
      </p:sp>
    </p:spTree>
    <p:extLst>
      <p:ext uri="{BB962C8B-B14F-4D97-AF65-F5344CB8AC3E}">
        <p14:creationId xmlns:p14="http://schemas.microsoft.com/office/powerpoint/2010/main" val="16362283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33333"/>
                </a:solidFill>
                <a:effectLst/>
                <a:latin typeface="Georgia" panose="02040502050405020303" pitchFamily="18" charset="0"/>
              </a:rPr>
              <a:t>Advances in technology have made it easier for hackers to phish. They can use readily available digital graphics, apply social engineering data, and a vast array of phishing tools, including some automated by machine learning.</a:t>
            </a:r>
          </a:p>
          <a:p>
            <a:endParaRPr lang="en-US" sz="1224" b="0" i="0" kern="1200" dirty="0">
              <a:solidFill>
                <a:srgbClr val="333333"/>
              </a:solidFill>
              <a:effectLst/>
              <a:latin typeface="Georgia" panose="02040502050405020303" pitchFamily="18" charset="0"/>
              <a:ea typeface="+mn-ea"/>
              <a:cs typeface="+mn-cs"/>
            </a:endParaRPr>
          </a:p>
          <a:p>
            <a:r>
              <a:rPr lang="en-US" b="0" i="0" dirty="0">
                <a:solidFill>
                  <a:srgbClr val="333333"/>
                </a:solidFill>
                <a:effectLst/>
                <a:latin typeface="Georgia" panose="02040502050405020303" pitchFamily="18" charset="0"/>
              </a:rPr>
              <a:t>According to Synopsys researchers, at</a:t>
            </a:r>
          </a:p>
          <a:p>
            <a:endParaRPr lang="en-US" b="0" i="0" dirty="0">
              <a:solidFill>
                <a:srgbClr val="333333"/>
              </a:solidFill>
              <a:effectLst/>
              <a:latin typeface="Georgia" panose="02040502050405020303" pitchFamily="18" charset="0"/>
            </a:endParaRPr>
          </a:p>
          <a:p>
            <a:pPr marL="0" marR="0" lvl="0" indent="0" algn="l" defTabSz="932688" rtl="0" eaLnBrk="1" fontAlgn="auto" latinLnBrk="0" hangingPunct="1">
              <a:lnSpc>
                <a:spcPct val="100000"/>
              </a:lnSpc>
              <a:spcBef>
                <a:spcPts val="0"/>
              </a:spcBef>
              <a:spcAft>
                <a:spcPts val="0"/>
              </a:spcAft>
              <a:buClrTx/>
              <a:buSzTx/>
              <a:buFontTx/>
              <a:buNone/>
              <a:tabLst/>
              <a:defRPr/>
            </a:pPr>
            <a:r>
              <a:rPr lang="en-US" sz="1400" dirty="0">
                <a:solidFill>
                  <a:srgbClr val="505050"/>
                </a:solidFill>
                <a:ea typeface="MS PGothic" panose="020B0600070205080204" pitchFamily="34" charset="-128"/>
              </a:rPr>
              <a:t>Sources: Citrix, 2021; </a:t>
            </a:r>
            <a:r>
              <a:rPr lang="en-GB" sz="1400" dirty="0">
                <a:solidFill>
                  <a:srgbClr val="505050"/>
                </a:solidFill>
                <a:ea typeface="MS PGothic" panose="020B0600070205080204" pitchFamily="34" charset="-128"/>
              </a:rPr>
              <a:t>APWG’s Phishing Activity Trends Report for Q3 2020 </a:t>
            </a:r>
            <a:r>
              <a:rPr lang="en-US" sz="1400" dirty="0">
                <a:solidFill>
                  <a:srgbClr val="505050"/>
                </a:solidFill>
                <a:ea typeface="MS PGothic" panose="020B0600070205080204" pitchFamily="34" charset="-128"/>
              </a:rPr>
              <a:t>, 2020; Positive Technologies , 2021; Forbes, 2020</a:t>
            </a:r>
          </a:p>
          <a:p>
            <a:r>
              <a:rPr lang="en-US" b="0" i="0" dirty="0">
                <a:solidFill>
                  <a:srgbClr val="333333"/>
                </a:solidFill>
                <a:effectLst/>
                <a:latin typeface="Georgia" panose="02040502050405020303" pitchFamily="18" charset="0"/>
              </a:rPr>
              <a:t> least one open source vulnerability was found in 84% of code bases</a:t>
            </a:r>
            <a:endParaRPr lang="en-GB" sz="1224" kern="1200" dirty="0">
              <a:solidFill>
                <a:schemeClr val="tx1"/>
              </a:solidFill>
              <a:effectLst/>
              <a:latin typeface="+mn-lt"/>
              <a:ea typeface="+mn-ea"/>
              <a:cs typeface="+mn-cs"/>
            </a:endParaRPr>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1153744" marR="0" lvl="0" indent="0" algn="l" defTabSz="1845383" rtl="0" eaLnBrk="0" fontAlgn="auto"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24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5/18/2023 2:05 PM</a:t>
            </a:fld>
            <a:endParaRPr kumimoji="0" lang="en-US" sz="24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24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9</a:t>
            </a:fld>
            <a:endParaRPr kumimoji="0" lang="en-US" sz="24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5662862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24" kern="1200" dirty="0">
                <a:solidFill>
                  <a:schemeClr val="tx1"/>
                </a:solidFill>
                <a:effectLst/>
                <a:latin typeface="+mn-lt"/>
                <a:ea typeface="+mn-ea"/>
                <a:cs typeface="+mn-cs"/>
              </a:rPr>
              <a:t>Security company Malwarebytes recently produced a report on the biggest threat at the moment which is Ransomware.</a:t>
            </a:r>
          </a:p>
          <a:p>
            <a:r>
              <a:rPr lang="en-GB" sz="1224" kern="1200" dirty="0">
                <a:solidFill>
                  <a:schemeClr val="tx1"/>
                </a:solidFill>
                <a:effectLst/>
                <a:latin typeface="+mn-lt"/>
                <a:ea typeface="+mn-ea"/>
                <a:cs typeface="+mn-cs"/>
              </a:rPr>
              <a:t> </a:t>
            </a:r>
          </a:p>
          <a:p>
            <a:r>
              <a:rPr lang="en-GB" sz="1224" b="1" kern="1200" dirty="0">
                <a:solidFill>
                  <a:schemeClr val="tx1"/>
                </a:solidFill>
                <a:effectLst/>
                <a:latin typeface="+mn-lt"/>
                <a:ea typeface="+mn-ea"/>
                <a:cs typeface="+mn-cs"/>
              </a:rPr>
              <a:t>40% attacked</a:t>
            </a:r>
            <a:endParaRPr lang="en-GB" sz="1224" kern="1200" dirty="0">
              <a:solidFill>
                <a:schemeClr val="tx1"/>
              </a:solidFill>
              <a:effectLst/>
              <a:latin typeface="+mn-lt"/>
              <a:ea typeface="+mn-ea"/>
              <a:cs typeface="+mn-cs"/>
            </a:endParaRPr>
          </a:p>
          <a:p>
            <a:r>
              <a:rPr lang="en-GB" sz="1224" kern="1200" dirty="0">
                <a:solidFill>
                  <a:schemeClr val="tx1"/>
                </a:solidFill>
                <a:effectLst/>
                <a:latin typeface="+mn-lt"/>
                <a:ea typeface="+mn-ea"/>
                <a:cs typeface="+mn-cs"/>
              </a:rPr>
              <a:t>The report, which surveyed 540 CIOs, CISOs and IT Directors from companies with an average of 5,400 employees across the U.S., Canada, U.K. and Germany, found that 40% of businesses have experienced a ransomware attack in the last year. Of these victims, more than a third lost revenue and 20% had to stop business completely.</a:t>
            </a:r>
          </a:p>
          <a:p>
            <a:r>
              <a:rPr lang="en-GB" sz="1224" kern="1200" dirty="0">
                <a:solidFill>
                  <a:schemeClr val="tx1"/>
                </a:solidFill>
                <a:effectLst/>
                <a:latin typeface="+mn-lt"/>
                <a:ea typeface="+mn-ea"/>
                <a:cs typeface="+mn-cs"/>
              </a:rPr>
              <a:t> </a:t>
            </a:r>
          </a:p>
          <a:p>
            <a:r>
              <a:rPr lang="en-GB" sz="1224" b="1" kern="1200" dirty="0">
                <a:solidFill>
                  <a:schemeClr val="tx1"/>
                </a:solidFill>
                <a:effectLst/>
                <a:latin typeface="+mn-lt"/>
                <a:ea typeface="+mn-ea"/>
                <a:cs typeface="+mn-cs"/>
              </a:rPr>
              <a:t>58% of UK companies pay up</a:t>
            </a:r>
            <a:endParaRPr lang="en-GB" sz="1224" kern="1200" dirty="0">
              <a:solidFill>
                <a:schemeClr val="tx1"/>
              </a:solidFill>
              <a:effectLst/>
              <a:latin typeface="+mn-lt"/>
              <a:ea typeface="+mn-ea"/>
              <a:cs typeface="+mn-cs"/>
            </a:endParaRPr>
          </a:p>
          <a:p>
            <a:r>
              <a:rPr lang="en-GB" sz="1224" kern="1200" dirty="0">
                <a:solidFill>
                  <a:schemeClr val="tx1"/>
                </a:solidFill>
                <a:effectLst/>
                <a:latin typeface="+mn-lt"/>
                <a:ea typeface="+mn-ea"/>
                <a:cs typeface="+mn-cs"/>
              </a:rPr>
              <a:t>The report found that many are paying attackers’ ransoms – even though the consensus is that companies should never comply with attacker demands. In 2016 the FBI said that in no circumstances should individuals or businesses pay to regain access to information.</a:t>
            </a:r>
          </a:p>
          <a:p>
            <a:r>
              <a:rPr lang="en-GB" sz="1224" kern="1200" dirty="0">
                <a:solidFill>
                  <a:schemeClr val="tx1"/>
                </a:solidFill>
                <a:effectLst/>
                <a:latin typeface="+mn-lt"/>
                <a:ea typeface="+mn-ea"/>
                <a:cs typeface="+mn-cs"/>
              </a:rPr>
              <a:t>Explaining why businesses should not pay up, Andy </a:t>
            </a:r>
            <a:r>
              <a:rPr lang="en-GB" sz="1224" kern="1200" dirty="0" err="1">
                <a:solidFill>
                  <a:schemeClr val="tx1"/>
                </a:solidFill>
                <a:effectLst/>
                <a:latin typeface="+mn-lt"/>
                <a:ea typeface="+mn-ea"/>
                <a:cs typeface="+mn-cs"/>
              </a:rPr>
              <a:t>Buchanen</a:t>
            </a:r>
            <a:r>
              <a:rPr lang="en-GB" sz="1224" kern="1200" dirty="0">
                <a:solidFill>
                  <a:schemeClr val="tx1"/>
                </a:solidFill>
                <a:effectLst/>
                <a:latin typeface="+mn-lt"/>
                <a:ea typeface="+mn-ea"/>
                <a:cs typeface="+mn-cs"/>
              </a:rPr>
              <a:t> said: “[not paying a ransom] is good advice for two reasons: firstly, there is no guarantee that you are going to get access to your data or, in the case that you do, the data could be compromised. The saying goes that there is no honour among thieves, and data held to ransom could well have been corrupted during the process, or backdoors left within it so hackers can regain access into your network at their leisure.” On average, 37% of organisations pay the ransom.</a:t>
            </a:r>
          </a:p>
          <a:p>
            <a:r>
              <a:rPr lang="en-GB" sz="1224" kern="1200" dirty="0">
                <a:solidFill>
                  <a:schemeClr val="tx1"/>
                </a:solidFill>
                <a:effectLst/>
                <a:latin typeface="+mn-lt"/>
                <a:ea typeface="+mn-ea"/>
                <a:cs typeface="+mn-cs"/>
              </a:rPr>
              <a:t> </a:t>
            </a:r>
          </a:p>
          <a:p>
            <a:r>
              <a:rPr lang="en-GB" sz="1224" b="1" kern="1200" dirty="0">
                <a:solidFill>
                  <a:schemeClr val="tx1"/>
                </a:solidFill>
                <a:effectLst/>
                <a:latin typeface="+mn-lt"/>
                <a:ea typeface="+mn-ea"/>
                <a:cs typeface="+mn-cs"/>
              </a:rPr>
              <a:t>28% lost files</a:t>
            </a:r>
            <a:endParaRPr lang="en-GB" sz="1224" kern="1200" dirty="0">
              <a:solidFill>
                <a:schemeClr val="tx1"/>
              </a:solidFill>
              <a:effectLst/>
              <a:latin typeface="+mn-lt"/>
              <a:ea typeface="+mn-ea"/>
              <a:cs typeface="+mn-cs"/>
            </a:endParaRPr>
          </a:p>
          <a:p>
            <a:r>
              <a:rPr lang="en-GB" sz="1224" kern="1200" dirty="0">
                <a:solidFill>
                  <a:schemeClr val="tx1"/>
                </a:solidFill>
                <a:effectLst/>
                <a:latin typeface="+mn-lt"/>
                <a:ea typeface="+mn-ea"/>
                <a:cs typeface="+mn-cs"/>
              </a:rPr>
              <a:t>There are consequences to not paying the ransom, with more than one-quarter losing files because they did not pay. This should not come as a surprise – there is rarely a way to decrypt files without the key from the ransomware author. 32% of UK companies lost files after refusing to pay.</a:t>
            </a:r>
          </a:p>
          <a:p>
            <a:r>
              <a:rPr lang="en-GB" sz="1224" kern="1200" dirty="0">
                <a:solidFill>
                  <a:schemeClr val="tx1"/>
                </a:solidFill>
                <a:effectLst/>
                <a:latin typeface="+mn-lt"/>
                <a:ea typeface="+mn-ea"/>
                <a:cs typeface="+mn-cs"/>
              </a:rPr>
              <a:t> </a:t>
            </a:r>
          </a:p>
          <a:p>
            <a:r>
              <a:rPr lang="en-GB" sz="1224" b="1" kern="1200" dirty="0">
                <a:solidFill>
                  <a:schemeClr val="tx1"/>
                </a:solidFill>
                <a:effectLst/>
                <a:latin typeface="+mn-lt"/>
                <a:ea typeface="+mn-ea"/>
                <a:cs typeface="+mn-cs"/>
              </a:rPr>
              <a:t>34% lost money</a:t>
            </a:r>
            <a:endParaRPr lang="en-GB" sz="1224" kern="1200" dirty="0">
              <a:solidFill>
                <a:schemeClr val="tx1"/>
              </a:solidFill>
              <a:effectLst/>
              <a:latin typeface="+mn-lt"/>
              <a:ea typeface="+mn-ea"/>
              <a:cs typeface="+mn-cs"/>
            </a:endParaRPr>
          </a:p>
          <a:p>
            <a:r>
              <a:rPr lang="en-GB" sz="1224" kern="1200" dirty="0">
                <a:solidFill>
                  <a:schemeClr val="tx1"/>
                </a:solidFill>
                <a:effectLst/>
                <a:latin typeface="+mn-lt"/>
                <a:ea typeface="+mn-ea"/>
                <a:cs typeface="+mn-cs"/>
              </a:rPr>
              <a:t>The report found that the impact of ransomware attacks was significant among companies that were infected – which points to high-value data being compromised. Globally, 34% of ransomware attacks caused companies to lose revenue due to the inability to access encrypted files.</a:t>
            </a:r>
          </a:p>
          <a:p>
            <a:r>
              <a:rPr lang="en-GB" sz="1224" kern="1200" dirty="0">
                <a:solidFill>
                  <a:schemeClr val="tx1"/>
                </a:solidFill>
                <a:effectLst/>
                <a:latin typeface="+mn-lt"/>
                <a:ea typeface="+mn-ea"/>
                <a:cs typeface="+mn-cs"/>
              </a:rPr>
              <a:t> </a:t>
            </a:r>
          </a:p>
          <a:p>
            <a:r>
              <a:rPr lang="en-GB" sz="1224" b="1" kern="1200" dirty="0">
                <a:solidFill>
                  <a:schemeClr val="tx1"/>
                </a:solidFill>
                <a:effectLst/>
                <a:latin typeface="+mn-lt"/>
                <a:ea typeface="+mn-ea"/>
                <a:cs typeface="+mn-cs"/>
              </a:rPr>
              <a:t>9 hours spent on remediation</a:t>
            </a:r>
            <a:endParaRPr lang="en-GB" sz="1224" kern="1200" dirty="0">
              <a:solidFill>
                <a:schemeClr val="tx1"/>
              </a:solidFill>
              <a:effectLst/>
              <a:latin typeface="+mn-lt"/>
              <a:ea typeface="+mn-ea"/>
              <a:cs typeface="+mn-cs"/>
            </a:endParaRPr>
          </a:p>
          <a:p>
            <a:r>
              <a:rPr lang="en-GB" sz="1224" kern="1200" dirty="0">
                <a:solidFill>
                  <a:schemeClr val="tx1"/>
                </a:solidFill>
                <a:effectLst/>
                <a:latin typeface="+mn-lt"/>
                <a:ea typeface="+mn-ea"/>
                <a:cs typeface="+mn-cs"/>
              </a:rPr>
              <a:t>The report found that more than 60% of those surveyed took more than 9 hours to remediate the impact of an attack.</a:t>
            </a:r>
          </a:p>
          <a:p>
            <a:r>
              <a:rPr lang="en-GB" sz="1224" kern="1200" dirty="0">
                <a:solidFill>
                  <a:schemeClr val="tx1"/>
                </a:solidFill>
                <a:effectLst/>
                <a:latin typeface="+mn-lt"/>
                <a:ea typeface="+mn-ea"/>
                <a:cs typeface="+mn-cs"/>
              </a:rPr>
              <a:t> </a:t>
            </a:r>
          </a:p>
          <a:p>
            <a:r>
              <a:rPr lang="en-GB" sz="1224" b="1" kern="1200" dirty="0">
                <a:solidFill>
                  <a:schemeClr val="tx1"/>
                </a:solidFill>
                <a:effectLst/>
                <a:latin typeface="+mn-lt"/>
                <a:ea typeface="+mn-ea"/>
                <a:cs typeface="+mn-cs"/>
              </a:rPr>
              <a:t>60% demand over $1,000</a:t>
            </a:r>
            <a:endParaRPr lang="en-GB" sz="1224" kern="1200" dirty="0">
              <a:solidFill>
                <a:schemeClr val="tx1"/>
              </a:solidFill>
              <a:effectLst/>
              <a:latin typeface="+mn-lt"/>
              <a:ea typeface="+mn-ea"/>
              <a:cs typeface="+mn-cs"/>
            </a:endParaRPr>
          </a:p>
          <a:p>
            <a:r>
              <a:rPr lang="en-GB" sz="1224" kern="1200" dirty="0">
                <a:solidFill>
                  <a:schemeClr val="tx1"/>
                </a:solidFill>
                <a:effectLst/>
                <a:latin typeface="+mn-lt"/>
                <a:ea typeface="+mn-ea"/>
                <a:cs typeface="+mn-cs"/>
              </a:rPr>
              <a:t>Nearly 60% of all ransomware attacks in the enterprise demanded over $1,000. Over 20% of attacks asked for more than $10,000, 1% even asked for over $150,000.</a:t>
            </a:r>
          </a:p>
          <a:p>
            <a:r>
              <a:rPr lang="en-GB" sz="1224" kern="1200" dirty="0">
                <a:solidFill>
                  <a:schemeClr val="tx1"/>
                </a:solidFill>
                <a:effectLst/>
                <a:latin typeface="+mn-lt"/>
                <a:ea typeface="+mn-ea"/>
                <a:cs typeface="+mn-cs"/>
              </a:rPr>
              <a:t> </a:t>
            </a:r>
          </a:p>
          <a:p>
            <a:r>
              <a:rPr lang="en-GB" sz="1224" b="1" kern="1200" dirty="0">
                <a:solidFill>
                  <a:schemeClr val="tx1"/>
                </a:solidFill>
                <a:effectLst/>
                <a:latin typeface="+mn-lt"/>
                <a:ea typeface="+mn-ea"/>
                <a:cs typeface="+mn-cs"/>
              </a:rPr>
              <a:t>3.5% fear loss of life</a:t>
            </a:r>
            <a:endParaRPr lang="en-GB" sz="1224" kern="1200" dirty="0">
              <a:solidFill>
                <a:schemeClr val="tx1"/>
              </a:solidFill>
              <a:effectLst/>
              <a:latin typeface="+mn-lt"/>
              <a:ea typeface="+mn-ea"/>
              <a:cs typeface="+mn-cs"/>
            </a:endParaRPr>
          </a:p>
          <a:p>
            <a:r>
              <a:rPr lang="en-GB" sz="1224" kern="1200" dirty="0">
                <a:solidFill>
                  <a:schemeClr val="tx1"/>
                </a:solidFill>
                <a:effectLst/>
                <a:latin typeface="+mn-lt"/>
                <a:ea typeface="+mn-ea"/>
                <a:cs typeface="+mn-cs"/>
              </a:rPr>
              <a:t>An amazing stat to come out of the Malwarebytes report was that 3.5% of companies said lives were at stake because of ransomware’s debilitating effects.</a:t>
            </a:r>
          </a:p>
          <a:p>
            <a:r>
              <a:rPr lang="en-GB" sz="1224" kern="1200" dirty="0">
                <a:solidFill>
                  <a:schemeClr val="tx1"/>
                </a:solidFill>
                <a:effectLst/>
                <a:latin typeface="+mn-lt"/>
                <a:ea typeface="+mn-ea"/>
                <a:cs typeface="+mn-cs"/>
              </a:rPr>
              <a:t> </a:t>
            </a:r>
          </a:p>
          <a:p>
            <a:r>
              <a:rPr lang="en-GB" sz="1224" b="1" kern="1200" dirty="0">
                <a:solidFill>
                  <a:schemeClr val="tx1"/>
                </a:solidFill>
                <a:effectLst/>
                <a:latin typeface="+mn-lt"/>
                <a:ea typeface="+mn-ea"/>
                <a:cs typeface="+mn-cs"/>
              </a:rPr>
              <a:t>63% experienced severe downtime</a:t>
            </a:r>
            <a:endParaRPr lang="en-GB" sz="1224" kern="1200" dirty="0">
              <a:solidFill>
                <a:schemeClr val="tx1"/>
              </a:solidFill>
              <a:effectLst/>
              <a:latin typeface="+mn-lt"/>
              <a:ea typeface="+mn-ea"/>
              <a:cs typeface="+mn-cs"/>
            </a:endParaRPr>
          </a:p>
          <a:p>
            <a:r>
              <a:rPr lang="en-GB" sz="1224" kern="1200" dirty="0">
                <a:solidFill>
                  <a:schemeClr val="tx1"/>
                </a:solidFill>
                <a:effectLst/>
                <a:latin typeface="+mn-lt"/>
                <a:ea typeface="+mn-ea"/>
                <a:cs typeface="+mn-cs"/>
              </a:rPr>
              <a:t>Ransomware disrupts – that's a fact. 63% of those surveyed spent more than an entire business day trying to fix endpoints.</a:t>
            </a:r>
          </a:p>
          <a:p>
            <a:r>
              <a:rPr lang="en-GB" sz="1224" kern="1200" dirty="0">
                <a:solidFill>
                  <a:schemeClr val="tx1"/>
                </a:solidFill>
                <a:effectLst/>
                <a:latin typeface="+mn-lt"/>
                <a:ea typeface="+mn-ea"/>
                <a:cs typeface="+mn-cs"/>
              </a:rPr>
              <a:t> </a:t>
            </a:r>
          </a:p>
          <a:p>
            <a:r>
              <a:rPr lang="en-GB" sz="1224" b="1" kern="1200" dirty="0">
                <a:solidFill>
                  <a:schemeClr val="tx1"/>
                </a:solidFill>
                <a:effectLst/>
                <a:latin typeface="+mn-lt"/>
                <a:ea typeface="+mn-ea"/>
                <a:cs typeface="+mn-cs"/>
              </a:rPr>
              <a:t>4% confident in dealing with ransomware</a:t>
            </a:r>
            <a:endParaRPr lang="en-GB" sz="1224" kern="1200" dirty="0">
              <a:solidFill>
                <a:schemeClr val="tx1"/>
              </a:solidFill>
              <a:effectLst/>
              <a:latin typeface="+mn-lt"/>
              <a:ea typeface="+mn-ea"/>
              <a:cs typeface="+mn-cs"/>
            </a:endParaRPr>
          </a:p>
          <a:p>
            <a:r>
              <a:rPr lang="en-GB" sz="1224" kern="1200" dirty="0">
                <a:solidFill>
                  <a:schemeClr val="tx1"/>
                </a:solidFill>
                <a:effectLst/>
                <a:latin typeface="+mn-lt"/>
                <a:ea typeface="+mn-ea"/>
                <a:cs typeface="+mn-cs"/>
              </a:rPr>
              <a:t>One of the more worrying stats made all the more worrying from the preceding figures in this article. Just 4% of organisations are ‘very confident’ in their ability to stop ransomware. 78% said they were somewhat or fairly confident, even though 80% of companies have been the victim of a cyber attack in the last 12 months. One in five were either not confident at all or only minimally confident is their ability to deal with ransomware.</a:t>
            </a:r>
          </a:p>
          <a:p>
            <a:r>
              <a:rPr lang="en-GB" sz="1224" kern="1200" dirty="0">
                <a:solidFill>
                  <a:schemeClr val="tx1"/>
                </a:solidFill>
                <a:effectLst/>
                <a:latin typeface="+mn-lt"/>
                <a:ea typeface="+mn-ea"/>
                <a:cs typeface="+mn-cs"/>
              </a:rPr>
              <a:t> </a:t>
            </a:r>
          </a:p>
          <a:p>
            <a:r>
              <a:rPr lang="en-GB" sz="1224" kern="1200" dirty="0">
                <a:solidFill>
                  <a:schemeClr val="tx1"/>
                </a:solidFill>
                <a:effectLst/>
                <a:latin typeface="+mn-lt"/>
                <a:ea typeface="+mn-ea"/>
                <a:cs typeface="+mn-cs"/>
              </a:rPr>
              <a:t> “The results from this survey further emphasize that any business in any region is incredibly vulnerable to ransomware,” said Marcin </a:t>
            </a:r>
            <a:r>
              <a:rPr lang="en-GB" sz="1224" kern="1200" dirty="0" err="1">
                <a:solidFill>
                  <a:schemeClr val="tx1"/>
                </a:solidFill>
                <a:effectLst/>
                <a:latin typeface="+mn-lt"/>
                <a:ea typeface="+mn-ea"/>
                <a:cs typeface="+mn-cs"/>
              </a:rPr>
              <a:t>Kleczynski</a:t>
            </a:r>
            <a:r>
              <a:rPr lang="en-GB" sz="1224" kern="1200" dirty="0">
                <a:solidFill>
                  <a:schemeClr val="tx1"/>
                </a:solidFill>
                <a:effectLst/>
                <a:latin typeface="+mn-lt"/>
                <a:ea typeface="+mn-ea"/>
                <a:cs typeface="+mn-cs"/>
              </a:rPr>
              <a:t>, CEO of Malwarebytes. “Cybercriminals are increasing their use of ransomware in their attack strategies globally, causing business disruption, loss of files and wasted IT man-hours. To stay safe, businesses must invest heavily in both employee education and technology. We are thrilled to be able to give companies a solution that can thoroughly protect them against ransomware threats.”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10987E-7C51-4801-A6A2-691E9BBDBA4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49080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Are you going to operate differently? We have found several businesses in this sector reduce office space.</a:t>
            </a:r>
          </a:p>
          <a:p>
            <a:endParaRPr lang="en-GB" dirty="0"/>
          </a:p>
          <a:p>
            <a:r>
              <a:rPr lang="en-GB" dirty="0"/>
              <a:t>How are you going to get your staff to come back full time in the office? Or are you no longer planning to do this? </a:t>
            </a:r>
          </a:p>
        </p:txBody>
      </p:sp>
      <p:sp>
        <p:nvSpPr>
          <p:cNvPr id="4" name="Slide Number Placeholder 3"/>
          <p:cNvSpPr>
            <a:spLocks noGrp="1"/>
          </p:cNvSpPr>
          <p:nvPr>
            <p:ph type="sldNum" sz="quarter" idx="5"/>
          </p:nvPr>
        </p:nvSpPr>
        <p:spPr/>
        <p:txBody>
          <a:bodyPr/>
          <a:lstStyle/>
          <a:p>
            <a:fld id="{49D94F05-9B80-47A2-8DE1-8B8D9CE8625B}" type="slidenum">
              <a:rPr lang="en-US" smtClean="0"/>
              <a:t>11</a:t>
            </a:fld>
            <a:endParaRPr lang="en-US"/>
          </a:p>
        </p:txBody>
      </p:sp>
    </p:spTree>
    <p:extLst>
      <p:ext uri="{BB962C8B-B14F-4D97-AF65-F5344CB8AC3E}">
        <p14:creationId xmlns:p14="http://schemas.microsoft.com/office/powerpoint/2010/main" val="31081797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69B1ACC2-73AE-485F-B6EF-11DAE34E3EC8}"/>
              </a:ext>
            </a:extLst>
          </p:cNvPr>
          <p:cNvSpPr>
            <a:spLocks noGrp="1"/>
          </p:cNvSpPr>
          <p:nvPr>
            <p:ph type="body" idx="1"/>
          </p:nvPr>
        </p:nvSpPr>
        <p:spPr/>
        <p:txBody>
          <a:bodyPr/>
          <a:lstStyle/>
          <a:p>
            <a:r>
              <a:rPr lang="en-GB" sz="1224" kern="1200" dirty="0">
                <a:solidFill>
                  <a:schemeClr val="tx1"/>
                </a:solidFill>
                <a:effectLst/>
                <a:latin typeface="+mn-lt"/>
                <a:ea typeface="+mn-ea"/>
                <a:cs typeface="+mn-cs"/>
              </a:rPr>
              <a:t>As a responsible company, you must protect your data. Because, with the advent of the cloud, the way we use and share data has changed so dramatically that we constantly need new methods for securing data.</a:t>
            </a:r>
          </a:p>
          <a:p>
            <a:endParaRPr lang="en-GB" sz="1224" kern="1200" dirty="0">
              <a:solidFill>
                <a:schemeClr val="tx1"/>
              </a:solidFill>
              <a:effectLst/>
              <a:latin typeface="+mn-lt"/>
              <a:ea typeface="+mn-ea"/>
              <a:cs typeface="+mn-cs"/>
            </a:endParaRPr>
          </a:p>
          <a:p>
            <a:r>
              <a:rPr lang="en-GB" sz="1224" kern="1200" dirty="0">
                <a:solidFill>
                  <a:schemeClr val="tx1"/>
                </a:solidFill>
                <a:effectLst/>
                <a:latin typeface="+mn-lt"/>
                <a:ea typeface="+mn-ea"/>
                <a:cs typeface="+mn-cs"/>
              </a:rPr>
              <a:t>The key is identifying where the threats come from. i.e. how does data get into your environment?</a:t>
            </a:r>
          </a:p>
          <a:p>
            <a:endParaRPr lang="en-GB" sz="1224" kern="1200" dirty="0">
              <a:solidFill>
                <a:schemeClr val="tx1"/>
              </a:solidFill>
              <a:effectLst/>
              <a:latin typeface="+mn-lt"/>
              <a:ea typeface="+mn-ea"/>
              <a:cs typeface="+mn-cs"/>
            </a:endParaRPr>
          </a:p>
          <a:p>
            <a:r>
              <a:rPr lang="en-GB" sz="1224" kern="1200" dirty="0">
                <a:solidFill>
                  <a:schemeClr val="tx1"/>
                </a:solidFill>
                <a:effectLst/>
                <a:latin typeface="+mn-lt"/>
                <a:ea typeface="+mn-ea"/>
                <a:cs typeface="+mn-cs"/>
              </a:rPr>
              <a:t>Next, you can use this information to start mitigating the risks to your systems. If you cannot cover them all then prioritise based on likelihood and impact.</a:t>
            </a:r>
          </a:p>
          <a:p>
            <a:br>
              <a:rPr lang="en-GB" sz="1224" kern="1200" dirty="0">
                <a:solidFill>
                  <a:schemeClr val="tx1"/>
                </a:solidFill>
                <a:effectLst/>
                <a:latin typeface="+mn-lt"/>
                <a:ea typeface="+mn-ea"/>
                <a:cs typeface="+mn-cs"/>
              </a:rPr>
            </a:br>
            <a:r>
              <a:rPr lang="en-GB" sz="1224" kern="1200" dirty="0">
                <a:solidFill>
                  <a:schemeClr val="tx1"/>
                </a:solidFill>
                <a:effectLst/>
                <a:latin typeface="+mn-lt"/>
                <a:ea typeface="+mn-ea"/>
                <a:cs typeface="+mn-cs"/>
              </a:rPr>
              <a:t>You also need to work with your staff to ensure they are acting correctly. </a:t>
            </a:r>
          </a:p>
          <a:p>
            <a:endParaRPr lang="en-GB" sz="1224" kern="1200" dirty="0">
              <a:solidFill>
                <a:schemeClr val="tx1"/>
              </a:solidFill>
              <a:effectLst/>
              <a:latin typeface="+mn-lt"/>
              <a:ea typeface="+mn-ea"/>
              <a:cs typeface="+mn-cs"/>
            </a:endParaRPr>
          </a:p>
          <a:p>
            <a:r>
              <a:rPr lang="en-GB" sz="1224" kern="1200" dirty="0">
                <a:solidFill>
                  <a:schemeClr val="tx1"/>
                </a:solidFill>
                <a:effectLst/>
                <a:latin typeface="+mn-lt"/>
                <a:ea typeface="+mn-ea"/>
                <a:cs typeface="+mn-cs"/>
              </a:rPr>
              <a:t>There is no point in securing a system if someone uses the system in an insecure way (sharing passwords, leaving systems unlocked, printing etc).</a:t>
            </a:r>
          </a:p>
          <a:p>
            <a:endParaRPr lang="en-GB" sz="1224" kern="1200" dirty="0">
              <a:solidFill>
                <a:schemeClr val="tx1"/>
              </a:solidFill>
              <a:effectLst/>
              <a:latin typeface="+mn-lt"/>
              <a:ea typeface="+mn-ea"/>
              <a:cs typeface="+mn-cs"/>
            </a:endParaRPr>
          </a:p>
          <a:p>
            <a:r>
              <a:rPr lang="en-GB" sz="1224" b="1" kern="1200" dirty="0">
                <a:solidFill>
                  <a:schemeClr val="tx1"/>
                </a:solidFill>
                <a:effectLst/>
                <a:latin typeface="+mn-lt"/>
                <a:ea typeface="+mn-ea"/>
                <a:cs typeface="+mn-cs"/>
              </a:rPr>
              <a:t>Investment may be required – Where is it most valuable?</a:t>
            </a:r>
            <a:endParaRPr lang="en-GB" sz="1224" kern="1200" dirty="0">
              <a:solidFill>
                <a:schemeClr val="tx1"/>
              </a:solidFill>
              <a:effectLst/>
              <a:latin typeface="+mn-lt"/>
              <a:ea typeface="+mn-ea"/>
              <a:cs typeface="+mn-cs"/>
            </a:endParaRPr>
          </a:p>
          <a:p>
            <a:r>
              <a:rPr lang="en-GB" sz="1224" b="1" kern="1200" dirty="0">
                <a:solidFill>
                  <a:schemeClr val="tx1"/>
                </a:solidFill>
                <a:effectLst/>
                <a:latin typeface="+mn-lt"/>
                <a:ea typeface="+mn-ea"/>
                <a:cs typeface="+mn-cs"/>
              </a:rPr>
              <a:t>﻿</a:t>
            </a:r>
            <a:endParaRPr lang="en-GB" sz="1224" kern="1200" dirty="0">
              <a:solidFill>
                <a:schemeClr val="tx1"/>
              </a:solidFill>
              <a:effectLst/>
              <a:latin typeface="+mn-lt"/>
              <a:ea typeface="+mn-ea"/>
              <a:cs typeface="+mn-cs"/>
            </a:endParaRPr>
          </a:p>
          <a:p>
            <a:r>
              <a:rPr lang="en-GB" sz="1224" b="1" kern="1200" dirty="0">
                <a:solidFill>
                  <a:schemeClr val="tx1"/>
                </a:solidFill>
                <a:effectLst/>
                <a:latin typeface="+mn-lt"/>
                <a:ea typeface="+mn-ea"/>
                <a:cs typeface="+mn-cs"/>
              </a:rPr>
              <a:t>No single solution will eliminate the threat</a:t>
            </a:r>
            <a:endParaRPr lang="en-GB" sz="1224"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4065068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p>
        </p:txBody>
      </p:sp>
      <p:sp>
        <p:nvSpPr>
          <p:cNvPr id="4" name="Slide Number Placeholder 3"/>
          <p:cNvSpPr>
            <a:spLocks noGrp="1"/>
          </p:cNvSpPr>
          <p:nvPr>
            <p:ph type="sldNum" sz="quarter" idx="5"/>
          </p:nvPr>
        </p:nvSpPr>
        <p:spPr/>
        <p:txBody>
          <a:bodyPr/>
          <a:lstStyle/>
          <a:p>
            <a:fld id="{49D94F05-9B80-47A2-8DE1-8B8D9CE8625B}" type="slidenum">
              <a:rPr lang="en-US" smtClean="0"/>
              <a:t>13</a:t>
            </a:fld>
            <a:endParaRPr lang="en-US"/>
          </a:p>
        </p:txBody>
      </p:sp>
    </p:spTree>
    <p:extLst>
      <p:ext uri="{BB962C8B-B14F-4D97-AF65-F5344CB8AC3E}">
        <p14:creationId xmlns:p14="http://schemas.microsoft.com/office/powerpoint/2010/main" val="32611196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p>
        </p:txBody>
      </p:sp>
      <p:sp>
        <p:nvSpPr>
          <p:cNvPr id="4" name="Slide Number Placeholder 3"/>
          <p:cNvSpPr>
            <a:spLocks noGrp="1"/>
          </p:cNvSpPr>
          <p:nvPr>
            <p:ph type="sldNum" sz="quarter" idx="5"/>
          </p:nvPr>
        </p:nvSpPr>
        <p:spPr/>
        <p:txBody>
          <a:bodyPr/>
          <a:lstStyle/>
          <a:p>
            <a:fld id="{49D94F05-9B80-47A2-8DE1-8B8D9CE8625B}" type="slidenum">
              <a:rPr lang="en-US" smtClean="0"/>
              <a:t>14</a:t>
            </a:fld>
            <a:endParaRPr lang="en-US"/>
          </a:p>
        </p:txBody>
      </p:sp>
    </p:spTree>
    <p:extLst>
      <p:ext uri="{BB962C8B-B14F-4D97-AF65-F5344CB8AC3E}">
        <p14:creationId xmlns:p14="http://schemas.microsoft.com/office/powerpoint/2010/main" val="37203465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Verdana" panose="020B0604030504040204" pitchFamily="34" charset="0"/>
                <a:ea typeface="Verdana" panose="020B0604030504040204" pitchFamily="34" charset="0"/>
              </a:rPr>
              <a:t>An effective plan to deal with cyber security involves implementing controls based on 3 pillars</a:t>
            </a:r>
          </a:p>
          <a:p>
            <a:endParaRPr lang="en-GB" dirty="0"/>
          </a:p>
          <a:p>
            <a:r>
              <a:rPr lang="en-US" dirty="0"/>
              <a:t>Cyber response plan</a:t>
            </a:r>
          </a:p>
          <a:p>
            <a:r>
              <a:rPr lang="en-US" dirty="0"/>
              <a:t>BC/DR</a:t>
            </a:r>
          </a:p>
        </p:txBody>
      </p:sp>
      <p:sp>
        <p:nvSpPr>
          <p:cNvPr id="4" name="Slide Number Placeholder 3"/>
          <p:cNvSpPr>
            <a:spLocks noGrp="1"/>
          </p:cNvSpPr>
          <p:nvPr>
            <p:ph type="sldNum" sz="quarter" idx="5"/>
          </p:nvPr>
        </p:nvSpPr>
        <p:spPr/>
        <p:txBody>
          <a:bodyPr/>
          <a:lstStyle/>
          <a:p>
            <a:fld id="{B00E5849-DACB-4534-B8DB-A072BFB1F03C}" type="slidenum">
              <a:rPr lang="en-GB" smtClean="0"/>
              <a:t>16</a:t>
            </a:fld>
            <a:endParaRPr lang="en-GB"/>
          </a:p>
        </p:txBody>
      </p:sp>
    </p:spTree>
    <p:extLst>
      <p:ext uri="{BB962C8B-B14F-4D97-AF65-F5344CB8AC3E}">
        <p14:creationId xmlns:p14="http://schemas.microsoft.com/office/powerpoint/2010/main" val="6683499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Segoe UI Light"/>
            </a:endParaRPr>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1153744" marR="0" lvl="0" indent="0" algn="l" defTabSz="1845383" rtl="0" eaLnBrk="0" fontAlgn="auto"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24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5/18/2023 2:05 PM</a:t>
            </a:fld>
            <a:endParaRPr kumimoji="0" lang="en-US" sz="24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24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18</a:t>
            </a:fld>
            <a:endParaRPr kumimoji="0" lang="en-US" sz="24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5623255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spcAft>
                <a:spcPts val="600"/>
              </a:spcAft>
            </a:pPr>
            <a:endParaRPr lang="en-US" dirty="0">
              <a:solidFill>
                <a:srgbClr val="FFFFFF"/>
              </a:solidFill>
            </a:endParaRPr>
          </a:p>
        </p:txBody>
      </p:sp>
      <p:sp>
        <p:nvSpPr>
          <p:cNvPr id="4" name="Slide Number Placeholder 3"/>
          <p:cNvSpPr>
            <a:spLocks noGrp="1"/>
          </p:cNvSpPr>
          <p:nvPr>
            <p:ph type="sldNum" sz="quarter" idx="5"/>
          </p:nvPr>
        </p:nvSpPr>
        <p:spPr/>
        <p:txBody>
          <a:bodyPr/>
          <a:lstStyle/>
          <a:p>
            <a:fld id="{49D94F05-9B80-47A2-8DE1-8B8D9CE8625B}" type="slidenum">
              <a:rPr lang="en-US" smtClean="0"/>
              <a:t>20</a:t>
            </a:fld>
            <a:endParaRPr lang="en-US"/>
          </a:p>
        </p:txBody>
      </p:sp>
    </p:spTree>
    <p:extLst>
      <p:ext uri="{BB962C8B-B14F-4D97-AF65-F5344CB8AC3E}">
        <p14:creationId xmlns:p14="http://schemas.microsoft.com/office/powerpoint/2010/main" val="16424125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quare phot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600059" y="2473827"/>
            <a:ext cx="4251462" cy="1130053"/>
          </a:xfrm>
        </p:spPr>
        <p:txBody>
          <a:bodyPr anchor="b" anchorCtr="0">
            <a:spAutoFit/>
          </a:bodyPr>
          <a:lstStyle>
            <a:lvl1pPr>
              <a:defRPr>
                <a:solidFill>
                  <a:schemeClr val="tx1"/>
                </a:solidFill>
              </a:defRPr>
            </a:lvl1pPr>
          </a:lstStyle>
          <a:p>
            <a:r>
              <a:rPr lang="en-US" dirty="0"/>
              <a:t>Event name or presentation title </a:t>
            </a:r>
          </a:p>
        </p:txBody>
      </p:sp>
      <p:sp>
        <p:nvSpPr>
          <p:cNvPr id="5" name="Text Placeholder 4"/>
          <p:cNvSpPr>
            <a:spLocks noGrp="1"/>
          </p:cNvSpPr>
          <p:nvPr>
            <p:ph type="body" sz="quarter" idx="12" hasCustomPrompt="1"/>
          </p:nvPr>
        </p:nvSpPr>
        <p:spPr>
          <a:xfrm>
            <a:off x="593713" y="4041281"/>
            <a:ext cx="4248092" cy="345294"/>
          </a:xfrm>
          <a:noFill/>
        </p:spPr>
        <p:txBody>
          <a:bodyPr wrap="square" lIns="0" tIns="0" rIns="0" bIns="0">
            <a:spAutoFit/>
          </a:bodyPr>
          <a:lstStyle>
            <a:lvl1pPr marL="0" indent="0">
              <a:spcBef>
                <a:spcPts val="0"/>
              </a:spcBef>
              <a:buNone/>
              <a:defRPr sz="2244" spc="0" baseline="0">
                <a:solidFill>
                  <a:schemeClr val="tx1"/>
                </a:solidFill>
                <a:latin typeface="+mn-lt"/>
                <a:cs typeface="Segoe UI" panose="020B0502040204020203" pitchFamily="34" charset="0"/>
              </a:defRPr>
            </a:lvl1pPr>
          </a:lstStyle>
          <a:p>
            <a:pPr lvl="0"/>
            <a:r>
              <a:rPr lang="en-US"/>
              <a:t>Speaker name or subtitle</a:t>
            </a:r>
          </a:p>
        </p:txBody>
      </p:sp>
      <p:pic>
        <p:nvPicPr>
          <p:cNvPr id="3" name="Picture 2" descr="A meeting in a conference room.">
            <a:extLst>
              <a:ext uri="{FF2B5EF4-FFF2-40B4-BE49-F238E27FC236}">
                <a16:creationId xmlns:a16="http://schemas.microsoft.com/office/drawing/2014/main" id="{1C493F8D-AB10-4958-85D1-CC12E3C2F13E}"/>
              </a:ext>
            </a:extLst>
          </p:cNvPr>
          <p:cNvPicPr>
            <a:picLocks noChangeAspect="1"/>
          </p:cNvPicPr>
          <p:nvPr/>
        </p:nvPicPr>
        <p:blipFill rotWithShape="1">
          <a:blip r:embed="rId2"/>
          <a:srcRect l="32559" r="10791"/>
          <a:stretch/>
        </p:blipFill>
        <p:spPr bwMode="ltGray">
          <a:xfrm>
            <a:off x="5440958" y="0"/>
            <a:ext cx="6995517" cy="6994525"/>
          </a:xfrm>
          <a:prstGeom prst="rect">
            <a:avLst/>
          </a:prstGeom>
        </p:spPr>
      </p:pic>
    </p:spTree>
    <p:extLst>
      <p:ext uri="{BB962C8B-B14F-4D97-AF65-F5344CB8AC3E}">
        <p14:creationId xmlns:p14="http://schemas.microsoft.com/office/powerpoint/2010/main" val="61475680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quar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600059" y="2473827"/>
            <a:ext cx="4251462" cy="1130053"/>
          </a:xfrm>
        </p:spPr>
        <p:txBody>
          <a:bodyPr anchor="b" anchorCtr="0">
            <a:spAutoFit/>
          </a:bodyPr>
          <a:lstStyle>
            <a:lvl1pPr>
              <a:defRPr>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93713" y="4041281"/>
            <a:ext cx="4248092" cy="345294"/>
          </a:xfrm>
          <a:noFill/>
        </p:spPr>
        <p:txBody>
          <a:bodyPr wrap="square" lIns="0" tIns="0" rIns="0" bIns="0">
            <a:spAutoFit/>
          </a:bodyPr>
          <a:lstStyle>
            <a:lvl1pPr marL="0" indent="0">
              <a:spcBef>
                <a:spcPts val="0"/>
              </a:spcBef>
              <a:buNone/>
              <a:defRPr sz="2244" spc="0" baseline="0">
                <a:solidFill>
                  <a:schemeClr val="tx1"/>
                </a:solidFill>
                <a:latin typeface="+mn-lt"/>
                <a:cs typeface="Segoe UI" panose="020B0502040204020203" pitchFamily="34" charset="0"/>
              </a:defRPr>
            </a:lvl1pPr>
          </a:lstStyle>
          <a:p>
            <a:pPr lvl="0"/>
            <a:r>
              <a:rPr lang="en-US"/>
              <a:t>Speaker name or subtitle</a:t>
            </a:r>
          </a:p>
        </p:txBody>
      </p:sp>
      <p:pic>
        <p:nvPicPr>
          <p:cNvPr id="3" name="Picture 2" descr="A meeting in a conference room.">
            <a:extLst>
              <a:ext uri="{FF2B5EF4-FFF2-40B4-BE49-F238E27FC236}">
                <a16:creationId xmlns:a16="http://schemas.microsoft.com/office/drawing/2014/main" id="{73BBB57F-0AE7-43B4-A8A4-8A3F02549FB7}"/>
              </a:ext>
            </a:extLst>
          </p:cNvPr>
          <p:cNvPicPr>
            <a:picLocks noChangeAspect="1"/>
          </p:cNvPicPr>
          <p:nvPr/>
        </p:nvPicPr>
        <p:blipFill rotWithShape="1">
          <a:blip r:embed="rId2"/>
          <a:srcRect l="32559" r="10791"/>
          <a:stretch/>
        </p:blipFill>
        <p:spPr bwMode="ltGray">
          <a:xfrm>
            <a:off x="5440958" y="0"/>
            <a:ext cx="6995517" cy="6994525"/>
          </a:xfrm>
          <a:prstGeom prst="rect">
            <a:avLst/>
          </a:prstGeom>
        </p:spPr>
      </p:pic>
    </p:spTree>
    <p:extLst>
      <p:ext uri="{BB962C8B-B14F-4D97-AF65-F5344CB8AC3E}">
        <p14:creationId xmlns:p14="http://schemas.microsoft.com/office/powerpoint/2010/main" val="326564506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95915" y="3039097"/>
            <a:ext cx="9327356" cy="565027"/>
          </a:xfrm>
          <a:noFill/>
        </p:spPr>
        <p:txBody>
          <a:bodyPr lIns="0" tIns="0" rIns="0" bIns="0" anchor="b" anchorCtr="0">
            <a:spAutoFit/>
          </a:bodyPr>
          <a:lstStyle>
            <a:lvl1pPr>
              <a:defRPr sz="3672" spc="-51"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95915" y="4041281"/>
            <a:ext cx="9327356" cy="345294"/>
          </a:xfrm>
          <a:noFill/>
        </p:spPr>
        <p:txBody>
          <a:bodyPr wrap="square" lIns="0" tIns="0" rIns="0" bIns="0">
            <a:spAutoFit/>
          </a:bodyPr>
          <a:lstStyle>
            <a:lvl1pPr marL="0" indent="0">
              <a:spcBef>
                <a:spcPts val="0"/>
              </a:spcBef>
              <a:buNone/>
              <a:defRPr sz="2244" spc="0" baseline="0">
                <a:solidFill>
                  <a:schemeClr val="tx1"/>
                </a:solidFill>
                <a:latin typeface="+mn-lt"/>
                <a:cs typeface="Segoe UI" panose="020B0502040204020203" pitchFamily="34" charset="0"/>
              </a:defRPr>
            </a:lvl1pPr>
          </a:lstStyle>
          <a:p>
            <a:pPr lvl="0"/>
            <a:r>
              <a:rPr lang="en-US"/>
              <a:t>Speaker name or subtitle text</a:t>
            </a:r>
          </a:p>
        </p:txBody>
      </p:sp>
    </p:spTree>
    <p:extLst>
      <p:ext uri="{BB962C8B-B14F-4D97-AF65-F5344CB8AC3E}">
        <p14:creationId xmlns:p14="http://schemas.microsoft.com/office/powerpoint/2010/main" val="140466514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2">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95915" y="3039097"/>
            <a:ext cx="9327356" cy="565027"/>
          </a:xfrm>
          <a:noFill/>
        </p:spPr>
        <p:txBody>
          <a:bodyPr lIns="0" tIns="0" rIns="0" bIns="0" anchor="b" anchorCtr="0">
            <a:spAutoFit/>
          </a:bodyPr>
          <a:lstStyle>
            <a:lvl1pPr>
              <a:defRPr sz="3672" spc="-51" baseline="0">
                <a:solidFill>
                  <a:schemeClr val="tx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95915" y="4041281"/>
            <a:ext cx="9327356" cy="345294"/>
          </a:xfrm>
          <a:noFill/>
        </p:spPr>
        <p:txBody>
          <a:bodyPr wrap="square" lIns="0" tIns="0" rIns="0" bIns="0">
            <a:spAutoFit/>
          </a:bodyPr>
          <a:lstStyle>
            <a:lvl1pPr marL="0" indent="0">
              <a:spcBef>
                <a:spcPts val="0"/>
              </a:spcBef>
              <a:buNone/>
              <a:defRPr sz="2244" spc="0" baseline="0">
                <a:solidFill>
                  <a:schemeClr val="tx1"/>
                </a:solidFill>
                <a:latin typeface="+mn-lt"/>
                <a:cs typeface="Segoe UI" panose="020B0502040204020203" pitchFamily="34" charset="0"/>
              </a:defRPr>
            </a:lvl1pPr>
          </a:lstStyle>
          <a:p>
            <a:pPr lvl="0"/>
            <a:r>
              <a:rPr lang="en-US"/>
              <a:t>Speaker name or subtitle text</a:t>
            </a:r>
          </a:p>
        </p:txBody>
      </p:sp>
    </p:spTree>
    <p:extLst>
      <p:ext uri="{BB962C8B-B14F-4D97-AF65-F5344CB8AC3E}">
        <p14:creationId xmlns:p14="http://schemas.microsoft.com/office/powerpoint/2010/main" val="197203537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95914" y="1463669"/>
            <a:ext cx="11239789" cy="164487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Lst>
          </p:cNvPr>
          <p:cNvSpPr txBox="1"/>
          <p:nvPr/>
        </p:nvSpPr>
        <p:spPr>
          <a:xfrm>
            <a:off x="12603479" y="-208004"/>
            <a:ext cx="600100" cy="160091"/>
          </a:xfrm>
          <a:prstGeom prst="rect">
            <a:avLst/>
          </a:prstGeom>
          <a:noFill/>
        </p:spPr>
        <p:txBody>
          <a:bodyPr wrap="none" lIns="0" tIns="0" rIns="0" bIns="0" rtlCol="0">
            <a:spAutoFit/>
          </a:bodyPr>
          <a:lstStyle/>
          <a:p>
            <a:pPr algn="l"/>
            <a:r>
              <a:rPr lang="en-US" sz="1020">
                <a:solidFill>
                  <a:srgbClr val="A3A3A3"/>
                </a:solidFill>
              </a:rPr>
              <a:t>ELT layout</a:t>
            </a:r>
          </a:p>
        </p:txBody>
      </p:sp>
    </p:spTree>
    <p:extLst>
      <p:ext uri="{BB962C8B-B14F-4D97-AF65-F5344CB8AC3E}">
        <p14:creationId xmlns:p14="http://schemas.microsoft.com/office/powerpoint/2010/main" val="23791438"/>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98148" y="1462924"/>
            <a:ext cx="11239464" cy="1644874"/>
          </a:xfrm>
        </p:spPr>
        <p:txBody>
          <a:bodyPr wrap="square">
            <a:spAutoFit/>
          </a:bodyPr>
          <a:lstStyle>
            <a:lvl1pPr marL="0" indent="0">
              <a:buNone/>
              <a:defRPr/>
            </a:lvl1pPr>
            <a:lvl2pPr marL="233149" indent="0">
              <a:buNone/>
              <a:defRPr/>
            </a:lvl2pPr>
            <a:lvl3pPr marL="466298" indent="0">
              <a:buNone/>
              <a:defRPr/>
            </a:lvl3pPr>
            <a:lvl4pPr marL="699447" indent="0">
              <a:buNone/>
              <a:defRPr/>
            </a:lvl4pPr>
            <a:lvl5pPr marL="932597"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23979708"/>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95915" y="1463669"/>
            <a:ext cx="5316270" cy="16448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517814" y="1463669"/>
            <a:ext cx="5324366" cy="16448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Lst>
          </p:cNvPr>
          <p:cNvSpPr txBox="1"/>
          <p:nvPr/>
        </p:nvSpPr>
        <p:spPr>
          <a:xfrm>
            <a:off x="12603479" y="-208004"/>
            <a:ext cx="600100" cy="160091"/>
          </a:xfrm>
          <a:prstGeom prst="rect">
            <a:avLst/>
          </a:prstGeom>
          <a:noFill/>
        </p:spPr>
        <p:txBody>
          <a:bodyPr wrap="none" lIns="0" tIns="0" rIns="0" bIns="0" rtlCol="0">
            <a:spAutoFit/>
          </a:bodyPr>
          <a:lstStyle/>
          <a:p>
            <a:pPr algn="l"/>
            <a:r>
              <a:rPr lang="en-US" sz="1020">
                <a:solidFill>
                  <a:srgbClr val="A3A3A3"/>
                </a:solidFill>
              </a:rPr>
              <a:t>ELT layout</a:t>
            </a:r>
          </a:p>
        </p:txBody>
      </p:sp>
    </p:spTree>
    <p:extLst>
      <p:ext uri="{BB962C8B-B14F-4D97-AF65-F5344CB8AC3E}">
        <p14:creationId xmlns:p14="http://schemas.microsoft.com/office/powerpoint/2010/main" val="366195565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600059" y="466301"/>
            <a:ext cx="11239464" cy="565027"/>
          </a:xfrm>
        </p:spPr>
        <p:txBody>
          <a:bodyPr/>
          <a:lstStyle/>
          <a:p>
            <a:r>
              <a:rPr lang="en-US"/>
              <a:t>Click to edit Master title style</a:t>
            </a:r>
          </a:p>
        </p:txBody>
      </p:sp>
      <p:sp>
        <p:nvSpPr>
          <p:cNvPr id="4" name="Text Placeholder 3"/>
          <p:cNvSpPr>
            <a:spLocks noGrp="1"/>
          </p:cNvSpPr>
          <p:nvPr>
            <p:ph type="body" sz="quarter" idx="10"/>
          </p:nvPr>
        </p:nvSpPr>
        <p:spPr>
          <a:xfrm>
            <a:off x="595914" y="1463669"/>
            <a:ext cx="5316593" cy="1682523"/>
          </a:xfrm>
        </p:spPr>
        <p:txBody>
          <a:bodyPr wrap="square">
            <a:spAutoFit/>
          </a:bodyPr>
          <a:lstStyle>
            <a:lvl1pPr marL="0" indent="0">
              <a:spcBef>
                <a:spcPts val="1248"/>
              </a:spcBef>
              <a:buClr>
                <a:schemeClr val="tx1"/>
              </a:buClr>
              <a:buFont typeface="Wingdings" panose="05000000000000000000" pitchFamily="2" charset="2"/>
              <a:buNone/>
              <a:defRPr sz="2856" b="0">
                <a:latin typeface="Segoe UI" panose="020B0502040204020203" pitchFamily="34" charset="0"/>
                <a:cs typeface="Segoe UI" panose="020B0502040204020203" pitchFamily="34" charset="0"/>
              </a:defRPr>
            </a:lvl1pPr>
            <a:lvl2pPr marL="260674" indent="0">
              <a:buFont typeface="Wingdings" panose="05000000000000000000" pitchFamily="2" charset="2"/>
              <a:buNone/>
              <a:defRPr sz="2040" b="0"/>
            </a:lvl2pPr>
            <a:lvl3pPr marL="459822" indent="0">
              <a:buFont typeface="Wingdings" panose="05000000000000000000" pitchFamily="2" charset="2"/>
              <a:buNone/>
              <a:tabLst/>
              <a:defRPr sz="1632" b="0"/>
            </a:lvl3pPr>
            <a:lvl4pPr marL="665446" indent="0">
              <a:buFont typeface="Wingdings" panose="05000000000000000000" pitchFamily="2" charset="2"/>
              <a:buNone/>
              <a:defRPr sz="1428" b="0"/>
            </a:lvl4pPr>
            <a:lvl5pPr marL="871071" indent="0">
              <a:buFont typeface="Wingdings" panose="05000000000000000000" pitchFamily="2" charset="2"/>
              <a:buNone/>
              <a:tabLst/>
              <a:defRPr sz="1428"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525448" y="1463669"/>
            <a:ext cx="5316593" cy="1682523"/>
          </a:xfrm>
        </p:spPr>
        <p:txBody>
          <a:bodyPr wrap="square">
            <a:spAutoFit/>
          </a:bodyPr>
          <a:lstStyle>
            <a:lvl1pPr marL="0" indent="0">
              <a:spcBef>
                <a:spcPts val="1248"/>
              </a:spcBef>
              <a:buClr>
                <a:schemeClr val="tx1"/>
              </a:buClr>
              <a:buFont typeface="Wingdings" panose="05000000000000000000" pitchFamily="2" charset="2"/>
              <a:buNone/>
              <a:defRPr sz="2856" b="0">
                <a:latin typeface="Segoe UI" panose="020B0502040204020203" pitchFamily="34" charset="0"/>
                <a:cs typeface="Segoe UI" panose="020B0502040204020203" pitchFamily="34" charset="0"/>
              </a:defRPr>
            </a:lvl1pPr>
            <a:lvl2pPr marL="260674" indent="0">
              <a:buFont typeface="Wingdings" panose="05000000000000000000" pitchFamily="2" charset="2"/>
              <a:buNone/>
              <a:defRPr sz="2040" b="0"/>
            </a:lvl2pPr>
            <a:lvl3pPr marL="459822" indent="0">
              <a:buFont typeface="Wingdings" panose="05000000000000000000" pitchFamily="2" charset="2"/>
              <a:buNone/>
              <a:tabLst/>
              <a:defRPr sz="1632" b="0"/>
            </a:lvl3pPr>
            <a:lvl4pPr marL="665446" indent="0">
              <a:buFont typeface="Wingdings" panose="05000000000000000000" pitchFamily="2" charset="2"/>
              <a:buNone/>
              <a:defRPr sz="1428" b="0"/>
            </a:lvl4pPr>
            <a:lvl5pPr marL="871071" indent="0">
              <a:buFont typeface="Wingdings" panose="05000000000000000000" pitchFamily="2" charset="2"/>
              <a:buNone/>
              <a:tabLst/>
              <a:defRPr sz="1428"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7501332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212621464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95915" y="466302"/>
            <a:ext cx="5618874" cy="379824"/>
          </a:xfrm>
        </p:spPr>
        <p:txBody>
          <a:bodyPr tIns="64008"/>
          <a:lstStyle>
            <a:lvl1pPr>
              <a:defRPr sz="204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180274417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 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600059" y="2056213"/>
            <a:ext cx="4241746" cy="1130181"/>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95915" y="3605924"/>
            <a:ext cx="4245890" cy="345351"/>
          </a:xfrm>
        </p:spPr>
        <p:txBody>
          <a:bodyPr/>
          <a:lstStyle>
            <a:lvl1pPr marL="0" indent="0">
              <a:buNone/>
              <a:defRPr sz="2244">
                <a:latin typeface="+mn-lt"/>
              </a:defRPr>
            </a:lvl1pPr>
            <a:lvl2pPr marL="233149" indent="0">
              <a:buNone/>
              <a:defRPr/>
            </a:lvl2pPr>
            <a:lvl3pPr marL="466298" indent="0">
              <a:buNone/>
              <a:defRPr/>
            </a:lvl3pPr>
            <a:lvl4pPr marL="675162" indent="0">
              <a:buNone/>
              <a:defRPr/>
            </a:lvl4pPr>
            <a:lvl5pPr marL="872691"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440958" y="0"/>
            <a:ext cx="6995517" cy="6994525"/>
          </a:xfrm>
          <a:blipFill>
            <a:blip r:embed="rId2"/>
            <a:stretch>
              <a:fillRect/>
            </a:stretch>
          </a:blipFill>
        </p:spPr>
        <p:txBody>
          <a:bodyPr lIns="0" tIns="2103120" rIns="0" anchor="t" anchorCtr="0">
            <a:noAutofit/>
          </a:bodyPr>
          <a:lstStyle>
            <a:lvl1pPr marL="0" indent="0" algn="ctr">
              <a:lnSpc>
                <a:spcPct val="100000"/>
              </a:lnSpc>
              <a:buNone/>
              <a:defRPr sz="1428"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6" name="TextBox 5">
            <a:extLst>
              <a:ext uri="{FF2B5EF4-FFF2-40B4-BE49-F238E27FC236}">
                <a16:creationId xmlns:a16="http://schemas.microsoft.com/office/drawing/2014/main" id="{16BDF4B0-32EF-4DA8-9A83-B73DD831057C}"/>
              </a:ext>
            </a:extLst>
          </p:cNvPr>
          <p:cNvSpPr txBox="1"/>
          <p:nvPr/>
        </p:nvSpPr>
        <p:spPr>
          <a:xfrm>
            <a:off x="12603479" y="-208004"/>
            <a:ext cx="600100" cy="160091"/>
          </a:xfrm>
          <a:prstGeom prst="rect">
            <a:avLst/>
          </a:prstGeom>
          <a:noFill/>
        </p:spPr>
        <p:txBody>
          <a:bodyPr wrap="none" lIns="0" tIns="0" rIns="0" bIns="0" rtlCol="0">
            <a:spAutoFit/>
          </a:bodyPr>
          <a:lstStyle/>
          <a:p>
            <a:pPr algn="l"/>
            <a:r>
              <a:rPr lang="en-US" sz="1020">
                <a:solidFill>
                  <a:srgbClr val="A3A3A3"/>
                </a:solidFill>
              </a:rPr>
              <a:t>ELT layout</a:t>
            </a:r>
          </a:p>
        </p:txBody>
      </p:sp>
    </p:spTree>
    <p:extLst>
      <p:ext uri="{BB962C8B-B14F-4D97-AF65-F5344CB8AC3E}">
        <p14:creationId xmlns:p14="http://schemas.microsoft.com/office/powerpoint/2010/main" val="49653329"/>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6" orient="horz" pos="904">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600059" y="2930553"/>
            <a:ext cx="4243366" cy="1130181"/>
          </a:xfrm>
        </p:spPr>
        <p:txBody>
          <a:bodyPr anchor="ct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5440958" y="0"/>
            <a:ext cx="6995517" cy="6994525"/>
          </a:xfrm>
          <a:blipFill>
            <a:blip r:embed="rId2"/>
            <a:stretch>
              <a:fillRect/>
            </a:stretch>
          </a:blipFill>
        </p:spPr>
        <p:txBody>
          <a:bodyPr lIns="0" tIns="2103120" rIns="0" anchor="t" anchorCtr="0">
            <a:noAutofit/>
          </a:bodyPr>
          <a:lstStyle>
            <a:lvl1pPr marL="0" indent="0" algn="ctr">
              <a:lnSpc>
                <a:spcPct val="100000"/>
              </a:lnSpc>
              <a:buNone/>
              <a:defRPr sz="1428"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8A09A47B-FEF5-47F3-B2DD-A73E7C3234AF}"/>
              </a:ext>
            </a:extLst>
          </p:cNvPr>
          <p:cNvSpPr txBox="1"/>
          <p:nvPr/>
        </p:nvSpPr>
        <p:spPr>
          <a:xfrm>
            <a:off x="12603479" y="-208004"/>
            <a:ext cx="600100" cy="160091"/>
          </a:xfrm>
          <a:prstGeom prst="rect">
            <a:avLst/>
          </a:prstGeom>
          <a:noFill/>
        </p:spPr>
        <p:txBody>
          <a:bodyPr wrap="none" lIns="0" tIns="0" rIns="0" bIns="0" rtlCol="0">
            <a:spAutoFit/>
          </a:bodyPr>
          <a:lstStyle/>
          <a:p>
            <a:pPr algn="l"/>
            <a:r>
              <a:rPr lang="en-US" sz="1020">
                <a:solidFill>
                  <a:srgbClr val="A3A3A3"/>
                </a:solidFill>
              </a:rPr>
              <a:t>ELT layout</a:t>
            </a:r>
          </a:p>
        </p:txBody>
      </p:sp>
    </p:spTree>
    <p:extLst>
      <p:ext uri="{BB962C8B-B14F-4D97-AF65-F5344CB8AC3E}">
        <p14:creationId xmlns:p14="http://schemas.microsoft.com/office/powerpoint/2010/main" val="2678758687"/>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5" orient="horz" pos="2160">
          <p15:clr>
            <a:srgbClr val="5ACBF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600060" y="3039057"/>
            <a:ext cx="4246604" cy="878959"/>
          </a:xfrm>
        </p:spPr>
        <p:txBody>
          <a:bodyPr anchor="t"/>
          <a:lstStyle>
            <a:lvl1pPr>
              <a:defRPr sz="2856"/>
            </a:lvl1pPr>
          </a:lstStyle>
          <a:p>
            <a:r>
              <a:rPr lang="en-US"/>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ltGray">
          <a:xfrm>
            <a:off x="5440958" y="0"/>
            <a:ext cx="6995517" cy="6994525"/>
          </a:xfrm>
          <a:blipFill>
            <a:blip r:embed="rId2"/>
            <a:stretch>
              <a:fillRect/>
            </a:stretch>
          </a:blipFill>
        </p:spPr>
        <p:txBody>
          <a:bodyPr lIns="0" tIns="2103120" rIns="0" anchor="t" anchorCtr="0">
            <a:noAutofit/>
          </a:bodyPr>
          <a:lstStyle>
            <a:lvl1pPr marL="0" indent="0" algn="ctr">
              <a:lnSpc>
                <a:spcPct val="100000"/>
              </a:lnSpc>
              <a:buNone/>
              <a:defRPr sz="1428"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6C2F1290-9237-4BEE-AAAC-6708F286265B}"/>
              </a:ext>
            </a:extLst>
          </p:cNvPr>
          <p:cNvSpPr txBox="1"/>
          <p:nvPr/>
        </p:nvSpPr>
        <p:spPr>
          <a:xfrm>
            <a:off x="12603479" y="-208004"/>
            <a:ext cx="600100" cy="160091"/>
          </a:xfrm>
          <a:prstGeom prst="rect">
            <a:avLst/>
          </a:prstGeom>
          <a:noFill/>
        </p:spPr>
        <p:txBody>
          <a:bodyPr wrap="none" lIns="0" tIns="0" rIns="0" bIns="0" rtlCol="0">
            <a:spAutoFit/>
          </a:bodyPr>
          <a:lstStyle/>
          <a:p>
            <a:pPr algn="l"/>
            <a:r>
              <a:rPr lang="en-US" sz="1020">
                <a:solidFill>
                  <a:srgbClr val="A3A3A3"/>
                </a:solidFill>
              </a:rPr>
              <a:t>ELT layout</a:t>
            </a:r>
          </a:p>
        </p:txBody>
      </p:sp>
    </p:spTree>
    <p:extLst>
      <p:ext uri="{BB962C8B-B14F-4D97-AF65-F5344CB8AC3E}">
        <p14:creationId xmlns:p14="http://schemas.microsoft.com/office/powerpoint/2010/main" val="3914725860"/>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hoto full bleed lower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436475" cy="6994525"/>
          </a:xfrm>
          <a:blipFill>
            <a:blip r:embed="rId2"/>
            <a:stretch>
              <a:fillRect/>
            </a:stretch>
          </a:blipFill>
        </p:spPr>
        <p:txBody>
          <a:bodyPr wrap="none" bIns="2011680" anchor="ctr">
            <a:noAutofit/>
          </a:bodyPr>
          <a:lstStyle>
            <a:lvl1pPr marL="0" indent="0" algn="ctr">
              <a:buNone/>
              <a:defRPr sz="1428"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3730413"/>
            <a:ext cx="12436475" cy="3264112"/>
          </a:xfrm>
          <a:gradFill flip="none" rotWithShape="1">
            <a:gsLst>
              <a:gs pos="40000">
                <a:srgbClr val="000000">
                  <a:alpha val="70000"/>
                </a:srgbClr>
              </a:gs>
              <a:gs pos="100000">
                <a:srgbClr val="000000">
                  <a:alpha val="0"/>
                </a:srgbClr>
              </a:gs>
            </a:gsLst>
            <a:lin ang="16200000" scaled="1"/>
            <a:tileRect/>
          </a:gradFill>
        </p:spPr>
        <p:txBody>
          <a:bodyPr lIns="585216" tIns="585216" rIns="585216" bIns="585216" anchor="b" anchorCtr="0">
            <a:noAutofit/>
          </a:bodyPr>
          <a:lstStyle>
            <a:lvl1pPr>
              <a:defRPr sz="3672" spc="0">
                <a:solidFill>
                  <a:srgbClr val="FFFFFF"/>
                </a:solidFill>
              </a:defRPr>
            </a:lvl1pPr>
          </a:lstStyle>
          <a:p>
            <a:r>
              <a:rPr lang="en-US"/>
              <a:t>Click to edit Master title style</a:t>
            </a:r>
          </a:p>
        </p:txBody>
      </p:sp>
      <p:sp>
        <p:nvSpPr>
          <p:cNvPr id="6" name="TextBox 5">
            <a:extLst>
              <a:ext uri="{FF2B5EF4-FFF2-40B4-BE49-F238E27FC236}">
                <a16:creationId xmlns:a16="http://schemas.microsoft.com/office/drawing/2014/main" id="{03F619C2-B134-493A-AB9F-5DE39C929931}"/>
              </a:ext>
            </a:extLst>
          </p:cNvPr>
          <p:cNvSpPr txBox="1"/>
          <p:nvPr/>
        </p:nvSpPr>
        <p:spPr>
          <a:xfrm>
            <a:off x="12603479" y="-208004"/>
            <a:ext cx="600100" cy="160091"/>
          </a:xfrm>
          <a:prstGeom prst="rect">
            <a:avLst/>
          </a:prstGeom>
          <a:noFill/>
        </p:spPr>
        <p:txBody>
          <a:bodyPr wrap="none" lIns="0" tIns="0" rIns="0" bIns="0" rtlCol="0">
            <a:spAutoFit/>
          </a:bodyPr>
          <a:lstStyle/>
          <a:p>
            <a:pPr algn="l"/>
            <a:r>
              <a:rPr lang="en-US" sz="1020">
                <a:solidFill>
                  <a:srgbClr val="A3A3A3"/>
                </a:solidFill>
              </a:rPr>
              <a:t>ELT layout</a:t>
            </a:r>
          </a:p>
        </p:txBody>
      </p:sp>
    </p:spTree>
    <p:extLst>
      <p:ext uri="{BB962C8B-B14F-4D97-AF65-F5344CB8AC3E}">
        <p14:creationId xmlns:p14="http://schemas.microsoft.com/office/powerpoint/2010/main" val="245551423"/>
      </p:ext>
    </p:extLst>
  </p:cSld>
  <p:clrMapOvr>
    <a:masterClrMapping/>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hoto full bleed lef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436475" cy="6994525"/>
          </a:xfrm>
          <a:blipFill>
            <a:blip r:embed="rId2"/>
            <a:stretch>
              <a:fillRect/>
            </a:stretch>
          </a:blipFill>
        </p:spPr>
        <p:txBody>
          <a:bodyPr wrap="none" bIns="2011680" anchor="ctr">
            <a:noAutofit/>
          </a:bodyPr>
          <a:lstStyle>
            <a:lvl1pPr marL="0" indent="0" algn="ctr">
              <a:buNone/>
              <a:defRPr sz="1428"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3" y="0"/>
            <a:ext cx="5782961" cy="6994525"/>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72" spc="0">
                <a:solidFill>
                  <a:srgbClr val="FFFFFF"/>
                </a:solidFill>
              </a:defRPr>
            </a:lvl1pPr>
          </a:lstStyle>
          <a:p>
            <a:r>
              <a:rPr lang="en-US"/>
              <a:t>Click to edit </a:t>
            </a:r>
            <a:br>
              <a:rPr lang="en-US"/>
            </a:br>
            <a:r>
              <a:rPr lang="en-US"/>
              <a:t>Master title style</a:t>
            </a:r>
          </a:p>
        </p:txBody>
      </p:sp>
      <p:sp>
        <p:nvSpPr>
          <p:cNvPr id="6" name="TextBox 5">
            <a:extLst>
              <a:ext uri="{FF2B5EF4-FFF2-40B4-BE49-F238E27FC236}">
                <a16:creationId xmlns:a16="http://schemas.microsoft.com/office/drawing/2014/main" id="{1D4894F6-B50F-43E1-83FC-4F2200B2FA65}"/>
              </a:ext>
            </a:extLst>
          </p:cNvPr>
          <p:cNvSpPr txBox="1"/>
          <p:nvPr/>
        </p:nvSpPr>
        <p:spPr>
          <a:xfrm>
            <a:off x="12603479" y="-208004"/>
            <a:ext cx="600100" cy="160091"/>
          </a:xfrm>
          <a:prstGeom prst="rect">
            <a:avLst/>
          </a:prstGeom>
          <a:noFill/>
        </p:spPr>
        <p:txBody>
          <a:bodyPr wrap="none" lIns="0" tIns="0" rIns="0" bIns="0" rtlCol="0">
            <a:spAutoFit/>
          </a:bodyPr>
          <a:lstStyle/>
          <a:p>
            <a:pPr algn="l"/>
            <a:r>
              <a:rPr lang="en-US" sz="1020">
                <a:solidFill>
                  <a:srgbClr val="A3A3A3"/>
                </a:solidFill>
              </a:rPr>
              <a:t>ELT layout</a:t>
            </a:r>
          </a:p>
        </p:txBody>
      </p:sp>
    </p:spTree>
    <p:extLst>
      <p:ext uri="{BB962C8B-B14F-4D97-AF65-F5344CB8AC3E}">
        <p14:creationId xmlns:p14="http://schemas.microsoft.com/office/powerpoint/2010/main" val="1488463084"/>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Photo full bleed righ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436475" cy="6994525"/>
          </a:xfrm>
          <a:blipFill>
            <a:blip r:embed="rId2"/>
            <a:stretch>
              <a:fillRect/>
            </a:stretch>
          </a:blipFill>
        </p:spPr>
        <p:txBody>
          <a:bodyPr wrap="none" bIns="2011680" anchor="ctr">
            <a:noAutofit/>
          </a:bodyPr>
          <a:lstStyle>
            <a:lvl1pPr marL="0" indent="0" algn="ctr">
              <a:buNone/>
              <a:defRPr sz="1428"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6653514" y="0"/>
            <a:ext cx="5782961" cy="6994525"/>
          </a:xfrm>
          <a:gradFill flip="none" rotWithShape="1">
            <a:gsLst>
              <a:gs pos="50000">
                <a:srgbClr val="000000">
                  <a:alpha val="70000"/>
                </a:srgbClr>
              </a:gs>
              <a:gs pos="100000">
                <a:srgbClr val="000000">
                  <a:alpha val="0"/>
                </a:srgbClr>
              </a:gs>
            </a:gsLst>
            <a:lin ang="10800000" scaled="1"/>
            <a:tileRect/>
          </a:gradFill>
        </p:spPr>
        <p:txBody>
          <a:bodyPr lIns="585216" tIns="585216" rIns="585216" bIns="585216" anchor="ctr">
            <a:noAutofit/>
          </a:bodyPr>
          <a:lstStyle>
            <a:lvl1pPr algn="r">
              <a:defRPr sz="3672" spc="0">
                <a:solidFill>
                  <a:srgbClr val="FFFFFF"/>
                </a:solidFill>
              </a:defRPr>
            </a:lvl1pPr>
          </a:lstStyle>
          <a:p>
            <a:r>
              <a:rPr lang="en-US"/>
              <a:t>Click to edit </a:t>
            </a:r>
            <a:br>
              <a:rPr lang="en-US"/>
            </a:br>
            <a:r>
              <a:rPr lang="en-US"/>
              <a:t>Master title style</a:t>
            </a:r>
          </a:p>
        </p:txBody>
      </p:sp>
      <p:sp>
        <p:nvSpPr>
          <p:cNvPr id="6" name="TextBox 5">
            <a:extLst>
              <a:ext uri="{FF2B5EF4-FFF2-40B4-BE49-F238E27FC236}">
                <a16:creationId xmlns:a16="http://schemas.microsoft.com/office/drawing/2014/main" id="{A629011D-E3B4-416F-9D7F-7A99AE49F65A}"/>
              </a:ext>
            </a:extLst>
          </p:cNvPr>
          <p:cNvSpPr txBox="1"/>
          <p:nvPr/>
        </p:nvSpPr>
        <p:spPr>
          <a:xfrm>
            <a:off x="12603479" y="-208004"/>
            <a:ext cx="600100" cy="160091"/>
          </a:xfrm>
          <a:prstGeom prst="rect">
            <a:avLst/>
          </a:prstGeom>
          <a:noFill/>
        </p:spPr>
        <p:txBody>
          <a:bodyPr wrap="none" lIns="0" tIns="0" rIns="0" bIns="0" rtlCol="0">
            <a:spAutoFit/>
          </a:bodyPr>
          <a:lstStyle/>
          <a:p>
            <a:pPr algn="l"/>
            <a:r>
              <a:rPr lang="en-US" sz="1020">
                <a:solidFill>
                  <a:srgbClr val="A3A3A3"/>
                </a:solidFill>
              </a:rPr>
              <a:t>ELT layout</a:t>
            </a:r>
          </a:p>
        </p:txBody>
      </p:sp>
    </p:spTree>
    <p:extLst>
      <p:ext uri="{BB962C8B-B14F-4D97-AF65-F5344CB8AC3E}">
        <p14:creationId xmlns:p14="http://schemas.microsoft.com/office/powerpoint/2010/main" val="901222240"/>
      </p:ext>
    </p:extLst>
  </p:cSld>
  <p:clrMapOvr>
    <a:masterClrMapping/>
  </p:clrMapOvr>
  <p:transition>
    <p:fade/>
  </p:transition>
  <p:extLst>
    <p:ext uri="{DCECCB84-F9BA-43D5-87BE-67443E8EF086}">
      <p15:sldGuideLst xmlns:p15="http://schemas.microsoft.com/office/powerpoint/2012/main">
        <p15:guide id="7" pos="4105">
          <p15:clr>
            <a:srgbClr val="5ACBF0"/>
          </p15:clr>
        </p15:guide>
        <p15:guide id="8" orient="horz" pos="2160">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600059" y="5544315"/>
            <a:ext cx="11239464" cy="565091"/>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436475" cy="4663017"/>
          </a:xfrm>
          <a:blipFill>
            <a:blip r:embed="rId2"/>
            <a:stretch>
              <a:fillRect/>
            </a:stretch>
          </a:blipFill>
        </p:spPr>
        <p:txBody>
          <a:bodyPr vert="horz" wrap="square" lIns="0" tIns="1097280" rIns="0" bIns="0" rtlCol="0" anchor="t" anchorCtr="0">
            <a:noAutofit/>
          </a:bodyPr>
          <a:lstStyle>
            <a:lvl1pPr marL="0" indent="0" algn="ctr">
              <a:buNone/>
              <a:defRPr lang="en-US" sz="1428" b="1" dirty="0">
                <a:solidFill>
                  <a:srgbClr val="000000"/>
                </a:solidFill>
              </a:defRPr>
            </a:lvl1pPr>
          </a:lstStyle>
          <a:p>
            <a:pPr marL="233149" lvl="0" indent="-233149" algn="ctr"/>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3A996C37-D0C9-4349-A860-B639C4EB9D5D}"/>
              </a:ext>
            </a:extLst>
          </p:cNvPr>
          <p:cNvSpPr txBox="1"/>
          <p:nvPr/>
        </p:nvSpPr>
        <p:spPr>
          <a:xfrm>
            <a:off x="12603479" y="-208004"/>
            <a:ext cx="600100" cy="160091"/>
          </a:xfrm>
          <a:prstGeom prst="rect">
            <a:avLst/>
          </a:prstGeom>
          <a:noFill/>
        </p:spPr>
        <p:txBody>
          <a:bodyPr wrap="none" lIns="0" tIns="0" rIns="0" bIns="0" rtlCol="0">
            <a:spAutoFit/>
          </a:bodyPr>
          <a:lstStyle/>
          <a:p>
            <a:pPr algn="l"/>
            <a:r>
              <a:rPr lang="en-US" sz="1020">
                <a:solidFill>
                  <a:srgbClr val="A3A3A3"/>
                </a:solidFill>
              </a:rPr>
              <a:t>ELT layout</a:t>
            </a:r>
          </a:p>
        </p:txBody>
      </p:sp>
    </p:spTree>
    <p:extLst>
      <p:ext uri="{BB962C8B-B14F-4D97-AF65-F5344CB8AC3E}">
        <p14:creationId xmlns:p14="http://schemas.microsoft.com/office/powerpoint/2010/main" val="4254444410"/>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600059" y="883500"/>
            <a:ext cx="11239464" cy="565091"/>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429" y="2331508"/>
            <a:ext cx="12436475" cy="4663017"/>
          </a:xfrm>
          <a:blipFill>
            <a:blip r:embed="rId2"/>
            <a:stretch>
              <a:fillRect/>
            </a:stretch>
          </a:blipFill>
        </p:spPr>
        <p:txBody>
          <a:bodyPr vert="horz" wrap="square" lIns="0" tIns="1097280" rIns="0" bIns="0" rtlCol="0" anchor="t" anchorCtr="0">
            <a:noAutofit/>
          </a:bodyPr>
          <a:lstStyle>
            <a:lvl1pPr marL="0" indent="0" algn="ctr">
              <a:buNone/>
              <a:defRPr lang="en-US" sz="1428" b="1" dirty="0">
                <a:solidFill>
                  <a:srgbClr val="000000"/>
                </a:solidFill>
              </a:defRPr>
            </a:lvl1pPr>
          </a:lstStyle>
          <a:p>
            <a:pPr marL="233149" lvl="0" indent="-233149" algn="ctr"/>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3D6FDE6F-0F4B-446A-A51F-494FB0996655}"/>
              </a:ext>
            </a:extLst>
          </p:cNvPr>
          <p:cNvSpPr txBox="1"/>
          <p:nvPr/>
        </p:nvSpPr>
        <p:spPr>
          <a:xfrm>
            <a:off x="12603479" y="-208004"/>
            <a:ext cx="600100" cy="160091"/>
          </a:xfrm>
          <a:prstGeom prst="rect">
            <a:avLst/>
          </a:prstGeom>
          <a:noFill/>
        </p:spPr>
        <p:txBody>
          <a:bodyPr wrap="none" lIns="0" tIns="0" rIns="0" bIns="0" rtlCol="0">
            <a:spAutoFit/>
          </a:bodyPr>
          <a:lstStyle/>
          <a:p>
            <a:pPr algn="l"/>
            <a:r>
              <a:rPr lang="en-US" sz="1020">
                <a:solidFill>
                  <a:srgbClr val="A3A3A3"/>
                </a:solidFill>
              </a:rPr>
              <a:t>ELT layout</a:t>
            </a:r>
          </a:p>
        </p:txBody>
      </p:sp>
    </p:spTree>
    <p:extLst>
      <p:ext uri="{BB962C8B-B14F-4D97-AF65-F5344CB8AC3E}">
        <p14:creationId xmlns:p14="http://schemas.microsoft.com/office/powerpoint/2010/main" val="3391129842"/>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600059" y="466301"/>
            <a:ext cx="11239464" cy="565091"/>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95913" y="5802865"/>
            <a:ext cx="5475158" cy="282513"/>
          </a:xfrm>
        </p:spPr>
        <p:txBody>
          <a:bodyPr/>
          <a:lstStyle>
            <a:lvl1pPr marL="0" indent="0" algn="l">
              <a:spcBef>
                <a:spcPts val="0"/>
              </a:spcBef>
              <a:buNone/>
              <a:defRPr sz="1836">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94295" y="2065975"/>
            <a:ext cx="5475158" cy="3543893"/>
          </a:xfrm>
          <a:blipFill>
            <a:blip r:embed="rId2"/>
            <a:stretch>
              <a:fillRect/>
            </a:stretch>
          </a:blipFill>
        </p:spPr>
        <p:txBody>
          <a:bodyPr vert="horz" wrap="square" lIns="0" tIns="0" rIns="0" bIns="1188720" rtlCol="0" anchor="ctr" anchorCtr="0">
            <a:noAutofit/>
          </a:bodyPr>
          <a:lstStyle>
            <a:lvl1pPr marL="0" indent="0" algn="ctr">
              <a:buNone/>
              <a:defRPr lang="en-US" sz="1020" b="1" dirty="0">
                <a:solidFill>
                  <a:srgbClr val="000000"/>
                </a:solidFill>
              </a:defRPr>
            </a:lvl1pPr>
          </a:lstStyle>
          <a:p>
            <a:pPr marL="233149" lvl="0" indent="-233149"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367022" y="5802865"/>
            <a:ext cx="5475158" cy="282513"/>
          </a:xfrm>
        </p:spPr>
        <p:txBody>
          <a:bodyPr/>
          <a:lstStyle>
            <a:lvl1pPr marL="0" indent="0" algn="l">
              <a:spcBef>
                <a:spcPts val="0"/>
              </a:spcBef>
              <a:buNone/>
              <a:defRPr sz="1836">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364365" y="2065975"/>
            <a:ext cx="5475158" cy="3543893"/>
          </a:xfrm>
          <a:blipFill>
            <a:blip r:embed="rId2"/>
            <a:stretch>
              <a:fillRect/>
            </a:stretch>
          </a:blipFill>
        </p:spPr>
        <p:txBody>
          <a:bodyPr vert="horz" wrap="square" lIns="0" tIns="0" rIns="0" bIns="1188720" rtlCol="0" anchor="ctr" anchorCtr="0">
            <a:noAutofit/>
          </a:bodyPr>
          <a:lstStyle>
            <a:lvl1pPr marL="0" indent="0" algn="ctr">
              <a:buNone/>
              <a:defRPr lang="en-US" sz="1020" b="1" dirty="0">
                <a:solidFill>
                  <a:srgbClr val="000000"/>
                </a:solidFill>
              </a:defRPr>
            </a:lvl1pPr>
          </a:lstStyle>
          <a:p>
            <a:pPr marL="233149" lvl="0" indent="-233149" algn="ctr"/>
            <a:r>
              <a:rPr lang="en-US"/>
              <a:t>Drag &amp; drop your photo here </a:t>
            </a:r>
            <a:br>
              <a:rPr lang="en-US"/>
            </a:br>
            <a:r>
              <a:rPr lang="en-US"/>
              <a:t>or click or tap icon below </a:t>
            </a:r>
            <a:br>
              <a:rPr lang="en-US"/>
            </a:br>
            <a:r>
              <a:rPr lang="en-US"/>
              <a:t>to insert</a:t>
            </a:r>
          </a:p>
        </p:txBody>
      </p:sp>
      <p:sp>
        <p:nvSpPr>
          <p:cNvPr id="10" name="TextBox 9">
            <a:extLst>
              <a:ext uri="{FF2B5EF4-FFF2-40B4-BE49-F238E27FC236}">
                <a16:creationId xmlns:a16="http://schemas.microsoft.com/office/drawing/2014/main" id="{CAF59E09-7602-42B9-AB0C-9D1365A9EBB2}"/>
              </a:ext>
            </a:extLst>
          </p:cNvPr>
          <p:cNvSpPr txBox="1"/>
          <p:nvPr/>
        </p:nvSpPr>
        <p:spPr>
          <a:xfrm>
            <a:off x="12603479" y="-208004"/>
            <a:ext cx="600100" cy="160091"/>
          </a:xfrm>
          <a:prstGeom prst="rect">
            <a:avLst/>
          </a:prstGeom>
          <a:noFill/>
        </p:spPr>
        <p:txBody>
          <a:bodyPr wrap="none" lIns="0" tIns="0" rIns="0" bIns="0" rtlCol="0">
            <a:spAutoFit/>
          </a:bodyPr>
          <a:lstStyle/>
          <a:p>
            <a:pPr algn="l"/>
            <a:r>
              <a:rPr lang="en-US" sz="1020">
                <a:solidFill>
                  <a:srgbClr val="A3A3A3"/>
                </a:solidFill>
              </a:rPr>
              <a:t>ELT layout</a:t>
            </a:r>
          </a:p>
        </p:txBody>
      </p:sp>
    </p:spTree>
    <p:extLst>
      <p:ext uri="{BB962C8B-B14F-4D97-AF65-F5344CB8AC3E}">
        <p14:creationId xmlns:p14="http://schemas.microsoft.com/office/powerpoint/2010/main" val="413127916"/>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600059" y="466301"/>
            <a:ext cx="11239464" cy="565091"/>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94296" y="5802865"/>
            <a:ext cx="3544719" cy="282513"/>
          </a:xfrm>
        </p:spPr>
        <p:txBody>
          <a:bodyPr/>
          <a:lstStyle>
            <a:lvl1pPr marL="0" indent="0" algn="l">
              <a:spcBef>
                <a:spcPts val="0"/>
              </a:spcBef>
              <a:buNone/>
              <a:defRPr sz="1836">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94295" y="2065975"/>
            <a:ext cx="3544395" cy="3543893"/>
          </a:xfrm>
          <a:blipFill>
            <a:blip r:embed="rId2"/>
            <a:stretch>
              <a:fillRect/>
            </a:stretch>
          </a:blipFill>
        </p:spPr>
        <p:txBody>
          <a:bodyPr lIns="0" tIns="0" rIns="0" bIns="1005840" anchor="ctr" anchorCtr="0">
            <a:noAutofit/>
          </a:bodyPr>
          <a:lstStyle>
            <a:lvl1pPr marL="0" indent="0" algn="ctr">
              <a:lnSpc>
                <a:spcPct val="100000"/>
              </a:lnSpc>
              <a:buNone/>
              <a:defRPr sz="816"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446040" y="5802865"/>
            <a:ext cx="3544719" cy="282513"/>
          </a:xfrm>
        </p:spPr>
        <p:txBody>
          <a:bodyPr/>
          <a:lstStyle>
            <a:lvl1pPr marL="0" indent="0" algn="l">
              <a:spcBef>
                <a:spcPts val="0"/>
              </a:spcBef>
              <a:buNone/>
              <a:defRPr sz="1836">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4446040" y="2065975"/>
            <a:ext cx="3544395" cy="3543893"/>
          </a:xfrm>
          <a:blipFill>
            <a:blip r:embed="rId2"/>
            <a:stretch>
              <a:fillRect/>
            </a:stretch>
          </a:blipFill>
        </p:spPr>
        <p:txBody>
          <a:bodyPr lIns="0" tIns="0" rIns="0" bIns="1005840" anchor="ctr" anchorCtr="0">
            <a:noAutofit/>
          </a:bodyPr>
          <a:lstStyle>
            <a:lvl1pPr marL="0" indent="0" algn="ctr">
              <a:lnSpc>
                <a:spcPct val="100000"/>
              </a:lnSpc>
              <a:buNone/>
              <a:defRPr sz="816"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297462" y="5802865"/>
            <a:ext cx="3544719" cy="282513"/>
          </a:xfrm>
        </p:spPr>
        <p:txBody>
          <a:bodyPr/>
          <a:lstStyle>
            <a:lvl1pPr marL="0" indent="0" algn="l">
              <a:spcBef>
                <a:spcPts val="0"/>
              </a:spcBef>
              <a:buNone/>
              <a:defRPr sz="1836">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8295128" y="2065975"/>
            <a:ext cx="3544395" cy="3543893"/>
          </a:xfrm>
          <a:blipFill>
            <a:blip r:embed="rId2"/>
            <a:stretch>
              <a:fillRect/>
            </a:stretch>
          </a:blipFill>
        </p:spPr>
        <p:txBody>
          <a:bodyPr lIns="0" tIns="0" rIns="0" bIns="1005840" anchor="ctr" anchorCtr="0">
            <a:noAutofit/>
          </a:bodyPr>
          <a:lstStyle>
            <a:lvl1pPr marL="0" indent="0" algn="ctr">
              <a:lnSpc>
                <a:spcPct val="100000"/>
              </a:lnSpc>
              <a:buNone/>
              <a:defRPr sz="816"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Box 13">
            <a:extLst>
              <a:ext uri="{FF2B5EF4-FFF2-40B4-BE49-F238E27FC236}">
                <a16:creationId xmlns:a16="http://schemas.microsoft.com/office/drawing/2014/main" id="{52B36921-D927-4BA6-8891-8AEE9784923C}"/>
              </a:ext>
            </a:extLst>
          </p:cNvPr>
          <p:cNvSpPr txBox="1"/>
          <p:nvPr/>
        </p:nvSpPr>
        <p:spPr>
          <a:xfrm>
            <a:off x="12603479" y="-208004"/>
            <a:ext cx="600100" cy="160091"/>
          </a:xfrm>
          <a:prstGeom prst="rect">
            <a:avLst/>
          </a:prstGeom>
          <a:noFill/>
        </p:spPr>
        <p:txBody>
          <a:bodyPr wrap="none" lIns="0" tIns="0" rIns="0" bIns="0" rtlCol="0">
            <a:spAutoFit/>
          </a:bodyPr>
          <a:lstStyle/>
          <a:p>
            <a:pPr algn="l"/>
            <a:r>
              <a:rPr lang="en-US" sz="1020">
                <a:solidFill>
                  <a:srgbClr val="A3A3A3"/>
                </a:solidFill>
              </a:rPr>
              <a:t>ELT layout</a:t>
            </a:r>
          </a:p>
        </p:txBody>
      </p:sp>
    </p:spTree>
    <p:extLst>
      <p:ext uri="{BB962C8B-B14F-4D97-AF65-F5344CB8AC3E}">
        <p14:creationId xmlns:p14="http://schemas.microsoft.com/office/powerpoint/2010/main" val="1691658040"/>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600059" y="466301"/>
            <a:ext cx="11239464" cy="565091"/>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94295" y="4848576"/>
            <a:ext cx="2583678" cy="565026"/>
          </a:xfrm>
        </p:spPr>
        <p:txBody>
          <a:bodyPr/>
          <a:lstStyle>
            <a:lvl1pPr marL="0" indent="0" algn="l">
              <a:spcBef>
                <a:spcPts val="0"/>
              </a:spcBef>
              <a:buNone/>
              <a:defRPr sz="1836">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94294" y="2065976"/>
            <a:ext cx="2583678" cy="2583311"/>
          </a:xfrm>
          <a:blipFill>
            <a:blip r:embed="rId2"/>
            <a:stretch>
              <a:fillRect/>
            </a:stretch>
          </a:blipFill>
        </p:spPr>
        <p:txBody>
          <a:bodyPr lIns="0" tIns="0" rIns="0" bIns="731520" anchor="ctr" anchorCtr="0">
            <a:noAutofit/>
          </a:bodyPr>
          <a:lstStyle>
            <a:lvl1pPr marL="0" indent="0" algn="ctr">
              <a:lnSpc>
                <a:spcPct val="100000"/>
              </a:lnSpc>
              <a:buNone/>
              <a:defRPr sz="612"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82364" y="4848576"/>
            <a:ext cx="2583678" cy="565026"/>
          </a:xfrm>
        </p:spPr>
        <p:txBody>
          <a:bodyPr/>
          <a:lstStyle>
            <a:lvl1pPr marL="0" indent="0" algn="l">
              <a:spcBef>
                <a:spcPts val="0"/>
              </a:spcBef>
              <a:buNone/>
              <a:defRPr sz="1836">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82364" y="2065976"/>
            <a:ext cx="2583678" cy="2583311"/>
          </a:xfrm>
          <a:blipFill>
            <a:blip r:embed="rId2"/>
            <a:stretch>
              <a:fillRect/>
            </a:stretch>
          </a:blipFill>
        </p:spPr>
        <p:txBody>
          <a:bodyPr lIns="0" tIns="0" rIns="0" bIns="731520" anchor="ctr" anchorCtr="0">
            <a:noAutofit/>
          </a:bodyPr>
          <a:lstStyle>
            <a:lvl1pPr marL="0" indent="0" algn="ctr">
              <a:lnSpc>
                <a:spcPct val="100000"/>
              </a:lnSpc>
              <a:buNone/>
              <a:defRPr sz="612"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370433" y="4848576"/>
            <a:ext cx="2583678" cy="565026"/>
          </a:xfrm>
        </p:spPr>
        <p:txBody>
          <a:bodyPr/>
          <a:lstStyle>
            <a:lvl1pPr marL="0" indent="0" algn="l">
              <a:spcBef>
                <a:spcPts val="0"/>
              </a:spcBef>
              <a:buNone/>
              <a:defRPr sz="1836">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370433" y="2065976"/>
            <a:ext cx="2583678" cy="2583311"/>
          </a:xfrm>
          <a:blipFill>
            <a:blip r:embed="rId2"/>
            <a:stretch>
              <a:fillRect/>
            </a:stretch>
          </a:blipFill>
        </p:spPr>
        <p:txBody>
          <a:bodyPr lIns="0" tIns="0" rIns="0" bIns="731520" anchor="ctr" anchorCtr="0">
            <a:noAutofit/>
          </a:bodyPr>
          <a:lstStyle>
            <a:lvl1pPr marL="0" indent="0" algn="ctr">
              <a:lnSpc>
                <a:spcPct val="100000"/>
              </a:lnSpc>
              <a:buNone/>
              <a:defRPr sz="612"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258503" y="4848576"/>
            <a:ext cx="2583678" cy="565026"/>
          </a:xfrm>
        </p:spPr>
        <p:txBody>
          <a:bodyPr/>
          <a:lstStyle>
            <a:lvl1pPr marL="0" indent="0" algn="l">
              <a:spcBef>
                <a:spcPts val="0"/>
              </a:spcBef>
              <a:buNone/>
              <a:defRPr sz="1836">
                <a:latin typeface="+mj-lt"/>
              </a:defRPr>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258503" y="2065976"/>
            <a:ext cx="2583678" cy="2583311"/>
          </a:xfrm>
          <a:blipFill>
            <a:blip r:embed="rId2"/>
            <a:stretch>
              <a:fillRect/>
            </a:stretch>
          </a:blipFill>
        </p:spPr>
        <p:txBody>
          <a:bodyPr lIns="0" tIns="0" rIns="0" bIns="731520" anchor="ctr" anchorCtr="0">
            <a:noAutofit/>
          </a:bodyPr>
          <a:lstStyle>
            <a:lvl1pPr marL="0" indent="0" algn="ctr">
              <a:lnSpc>
                <a:spcPct val="100000"/>
              </a:lnSpc>
              <a:buNone/>
              <a:defRPr sz="612"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16" name="TextBox 15">
            <a:extLst>
              <a:ext uri="{FF2B5EF4-FFF2-40B4-BE49-F238E27FC236}">
                <a16:creationId xmlns:a16="http://schemas.microsoft.com/office/drawing/2014/main" id="{5CF56B00-AAD4-4F4F-8228-B6CF8367DE0D}"/>
              </a:ext>
            </a:extLst>
          </p:cNvPr>
          <p:cNvSpPr txBox="1"/>
          <p:nvPr/>
        </p:nvSpPr>
        <p:spPr>
          <a:xfrm>
            <a:off x="12603479" y="-208004"/>
            <a:ext cx="600100" cy="160091"/>
          </a:xfrm>
          <a:prstGeom prst="rect">
            <a:avLst/>
          </a:prstGeom>
          <a:noFill/>
        </p:spPr>
        <p:txBody>
          <a:bodyPr wrap="none" lIns="0" tIns="0" rIns="0" bIns="0" rtlCol="0">
            <a:spAutoFit/>
          </a:bodyPr>
          <a:lstStyle/>
          <a:p>
            <a:pPr algn="l"/>
            <a:r>
              <a:rPr lang="en-US" sz="1020">
                <a:solidFill>
                  <a:srgbClr val="A3A3A3"/>
                </a:solidFill>
              </a:rPr>
              <a:t>ELT layout</a:t>
            </a:r>
          </a:p>
        </p:txBody>
      </p:sp>
    </p:spTree>
    <p:extLst>
      <p:ext uri="{BB962C8B-B14F-4D97-AF65-F5344CB8AC3E}">
        <p14:creationId xmlns:p14="http://schemas.microsoft.com/office/powerpoint/2010/main" val="1817069207"/>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96951" y="2355795"/>
            <a:ext cx="3245833" cy="565091"/>
          </a:xfrm>
        </p:spPr>
        <p:txBody>
          <a:bodyPr anchor="t"/>
          <a:lstStyle>
            <a:lvl1pPr>
              <a:defRPr>
                <a:solidFill>
                  <a:schemeClr val="tx1"/>
                </a:solidFill>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441841" y="2355794"/>
            <a:ext cx="7400340" cy="439479"/>
          </a:xfrm>
        </p:spPr>
        <p:txBody>
          <a:bodyPr anchor="t"/>
          <a:lstStyle>
            <a:lvl1pPr marL="0" indent="0">
              <a:spcAft>
                <a:spcPts val="816"/>
              </a:spcAft>
              <a:buNone/>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p:nvCxnSpPr>
        <p:spPr>
          <a:xfrm>
            <a:off x="596951" y="2059499"/>
            <a:ext cx="3245920"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p:nvSpPr>
        <p:spPr>
          <a:xfrm>
            <a:off x="12603479" y="-208004"/>
            <a:ext cx="600100" cy="160091"/>
          </a:xfrm>
          <a:prstGeom prst="rect">
            <a:avLst/>
          </a:prstGeom>
          <a:noFill/>
        </p:spPr>
        <p:txBody>
          <a:bodyPr wrap="none" lIns="0" tIns="0" rIns="0" bIns="0" rtlCol="0">
            <a:spAutoFit/>
          </a:bodyPr>
          <a:lstStyle/>
          <a:p>
            <a:pPr algn="l"/>
            <a:r>
              <a:rPr lang="en-US" sz="102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p:nvCxnSpPr>
        <p:spPr>
          <a:xfrm>
            <a:off x="4441841" y="2059499"/>
            <a:ext cx="7400340"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502647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600060" y="3213098"/>
            <a:ext cx="3245833" cy="565091"/>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5040983" y="3275904"/>
            <a:ext cx="6801197" cy="439479"/>
          </a:xfrm>
        </p:spPr>
        <p:txBody>
          <a:bodyPr anchor="ctr"/>
          <a:lstStyle>
            <a:lvl1pPr marL="0" indent="0">
              <a:buNone/>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p:nvCxnSpPr>
        <p:spPr>
          <a:xfrm>
            <a:off x="4443449" y="2629424"/>
            <a:ext cx="0" cy="173567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DEB5FBAF-D5DB-4D1E-9D76-AE83D1B7417A}"/>
              </a:ext>
            </a:extLst>
          </p:cNvPr>
          <p:cNvSpPr txBox="1"/>
          <p:nvPr/>
        </p:nvSpPr>
        <p:spPr>
          <a:xfrm>
            <a:off x="12603479" y="-208004"/>
            <a:ext cx="600100" cy="160091"/>
          </a:xfrm>
          <a:prstGeom prst="rect">
            <a:avLst/>
          </a:prstGeom>
          <a:noFill/>
        </p:spPr>
        <p:txBody>
          <a:bodyPr wrap="none" lIns="0" tIns="0" rIns="0" bIns="0" rtlCol="0">
            <a:spAutoFit/>
          </a:bodyPr>
          <a:lstStyle/>
          <a:p>
            <a:pPr algn="l"/>
            <a:r>
              <a:rPr lang="en-US" sz="1020">
                <a:solidFill>
                  <a:srgbClr val="A3A3A3"/>
                </a:solidFill>
              </a:rPr>
              <a:t>ELT layout</a:t>
            </a:r>
          </a:p>
        </p:txBody>
      </p:sp>
    </p:spTree>
    <p:extLst>
      <p:ext uri="{BB962C8B-B14F-4D97-AF65-F5344CB8AC3E}">
        <p14:creationId xmlns:p14="http://schemas.microsoft.com/office/powerpoint/2010/main" val="1490260162"/>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96951" y="3093607"/>
            <a:ext cx="9327356" cy="508524"/>
          </a:xfrm>
          <a:noFill/>
        </p:spPr>
        <p:txBody>
          <a:bodyPr lIns="0" tIns="0" rIns="0" bIns="0" anchor="b" anchorCtr="0">
            <a:spAutoFit/>
          </a:bodyPr>
          <a:lstStyle>
            <a:lvl1pPr algn="l" defTabSz="951304" rtl="0" eaLnBrk="1" latinLnBrk="0" hangingPunct="1">
              <a:lnSpc>
                <a:spcPct val="90000"/>
              </a:lnSpc>
              <a:spcBef>
                <a:spcPct val="0"/>
              </a:spcBef>
              <a:buNone/>
              <a:defRPr lang="en-US" sz="3672" b="0" kern="1200" cap="none" spc="-51" baseline="0" dirty="0">
                <a:ln w="3175">
                  <a:noFill/>
                </a:ln>
                <a:solidFill>
                  <a:srgbClr val="50E6FF"/>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96951" y="4056497"/>
            <a:ext cx="9327356" cy="345294"/>
          </a:xfrm>
          <a:noFill/>
        </p:spPr>
        <p:txBody>
          <a:bodyPr lIns="0" tIns="0" rIns="0" bIns="0">
            <a:spAutoFit/>
          </a:bodyPr>
          <a:lstStyle>
            <a:lvl1pPr marL="0" indent="0">
              <a:spcBef>
                <a:spcPts val="0"/>
              </a:spcBef>
              <a:spcAft>
                <a:spcPts val="0"/>
              </a:spcAft>
              <a:buFont typeface="Arial" panose="020B0604020202020204" pitchFamily="34" charset="0"/>
              <a:buNone/>
              <a:defRPr sz="2244" spc="0" baseline="0">
                <a:solidFill>
                  <a:schemeClr val="tx1"/>
                </a:solidFill>
                <a:latin typeface="+mn-lt"/>
              </a:defRPr>
            </a:lvl1pPr>
          </a:lstStyle>
          <a:p>
            <a:pPr lvl="0"/>
            <a:r>
              <a:rPr lang="en-US"/>
              <a:t>Speaker name</a:t>
            </a:r>
          </a:p>
        </p:txBody>
      </p:sp>
    </p:spTree>
    <p:extLst>
      <p:ext uri="{BB962C8B-B14F-4D97-AF65-F5344CB8AC3E}">
        <p14:creationId xmlns:p14="http://schemas.microsoft.com/office/powerpoint/2010/main" val="160455270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96951" y="3093607"/>
            <a:ext cx="9327356" cy="508524"/>
          </a:xfrm>
          <a:noFill/>
        </p:spPr>
        <p:txBody>
          <a:bodyPr lIns="0" tIns="0" rIns="0" bIns="0" anchor="b" anchorCtr="0">
            <a:spAutoFit/>
          </a:bodyPr>
          <a:lstStyle>
            <a:lvl1pPr algn="l" defTabSz="951304" rtl="0" eaLnBrk="1" latinLnBrk="0" hangingPunct="1">
              <a:lnSpc>
                <a:spcPct val="90000"/>
              </a:lnSpc>
              <a:spcBef>
                <a:spcPct val="0"/>
              </a:spcBef>
              <a:buNone/>
              <a:defRPr lang="en-US" sz="3672" b="0" kern="1200" cap="none" spc="-51" baseline="0" dirty="0">
                <a:ln w="3175">
                  <a:noFill/>
                </a:ln>
                <a:solidFill>
                  <a:schemeClr val="tx1"/>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96951" y="4056497"/>
            <a:ext cx="9327356" cy="345294"/>
          </a:xfrm>
          <a:noFill/>
        </p:spPr>
        <p:txBody>
          <a:bodyPr lIns="0" tIns="0" rIns="0" bIns="0">
            <a:spAutoFit/>
          </a:bodyPr>
          <a:lstStyle>
            <a:lvl1pPr marL="0" indent="0">
              <a:spcBef>
                <a:spcPts val="0"/>
              </a:spcBef>
              <a:spcAft>
                <a:spcPts val="0"/>
              </a:spcAft>
              <a:buFont typeface="Arial" panose="020B0604020202020204" pitchFamily="34" charset="0"/>
              <a:buNone/>
              <a:defRPr sz="2244" spc="0" baseline="0">
                <a:solidFill>
                  <a:schemeClr val="tx1"/>
                </a:solidFill>
                <a:latin typeface="+mn-lt"/>
              </a:defRPr>
            </a:lvl1pPr>
          </a:lstStyle>
          <a:p>
            <a:pPr lvl="0"/>
            <a:r>
              <a:rPr lang="en-US"/>
              <a:t>Speaker name</a:t>
            </a:r>
          </a:p>
        </p:txBody>
      </p:sp>
    </p:spTree>
    <p:extLst>
      <p:ext uri="{BB962C8B-B14F-4D97-AF65-F5344CB8AC3E}">
        <p14:creationId xmlns:p14="http://schemas.microsoft.com/office/powerpoint/2010/main" val="291493940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96951" y="3096243"/>
            <a:ext cx="9327356" cy="508524"/>
          </a:xfrm>
          <a:noFill/>
        </p:spPr>
        <p:txBody>
          <a:bodyPr lIns="0" tIns="0" rIns="0" bIns="0" anchor="b" anchorCtr="0">
            <a:spAutoFit/>
          </a:bodyPr>
          <a:lstStyle>
            <a:lvl1pPr algn="l" defTabSz="951304" rtl="0" eaLnBrk="1" latinLnBrk="0" hangingPunct="1">
              <a:lnSpc>
                <a:spcPct val="90000"/>
              </a:lnSpc>
              <a:spcBef>
                <a:spcPct val="0"/>
              </a:spcBef>
              <a:buNone/>
              <a:defRPr lang="en-US" sz="3672" b="0" kern="1200" cap="none" spc="-51" baseline="0" dirty="0">
                <a:ln w="3175">
                  <a:noFill/>
                </a:ln>
                <a:solidFill>
                  <a:srgbClr val="50E6FF"/>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277280019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96951" y="3096243"/>
            <a:ext cx="9327356" cy="508524"/>
          </a:xfrm>
          <a:noFill/>
        </p:spPr>
        <p:txBody>
          <a:bodyPr lIns="0" tIns="0" rIns="0" bIns="0" anchor="b" anchorCtr="0">
            <a:spAutoFit/>
          </a:bodyPr>
          <a:lstStyle>
            <a:lvl1pPr algn="l" defTabSz="951304" rtl="0" eaLnBrk="1" latinLnBrk="0" hangingPunct="1">
              <a:lnSpc>
                <a:spcPct val="90000"/>
              </a:lnSpc>
              <a:spcBef>
                <a:spcPct val="0"/>
              </a:spcBef>
              <a:buNone/>
              <a:defRPr lang="en-US" sz="3672" b="0" kern="1200" cap="none" spc="-51"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221321669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630119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820138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a:t>Software code slide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600059" y="1465289"/>
            <a:ext cx="11239464" cy="1946203"/>
          </a:xfrm>
        </p:spPr>
        <p:txBody>
          <a:bodyPr/>
          <a:lstStyle>
            <a:lvl1pPr marL="0" indent="0">
              <a:buNone/>
              <a:defRPr sz="2856">
                <a:solidFill>
                  <a:schemeClr val="tx1"/>
                </a:solidFill>
                <a:latin typeface="Consolas" panose="020B0609020204030204" pitchFamily="49" charset="0"/>
                <a:cs typeface="Consolas" panose="020B0609020204030204" pitchFamily="49" charset="0"/>
              </a:defRPr>
            </a:lvl1pPr>
            <a:lvl2pPr marL="353449" indent="0">
              <a:buNone/>
              <a:defRPr sz="2448">
                <a:solidFill>
                  <a:schemeClr val="tx1"/>
                </a:solidFill>
                <a:latin typeface="Consolas" panose="020B0609020204030204" pitchFamily="49" charset="0"/>
                <a:cs typeface="Consolas" panose="020B0609020204030204" pitchFamily="49" charset="0"/>
              </a:defRPr>
            </a:lvl2pPr>
            <a:lvl3pPr marL="596241" indent="0">
              <a:buNone/>
              <a:defRPr sz="2040">
                <a:solidFill>
                  <a:schemeClr val="tx1"/>
                </a:solidFill>
                <a:latin typeface="Consolas" panose="020B0609020204030204" pitchFamily="49" charset="0"/>
                <a:cs typeface="Consolas" panose="020B0609020204030204" pitchFamily="49" charset="0"/>
              </a:defRPr>
            </a:lvl3pPr>
            <a:lvl4pPr marL="830773" indent="0">
              <a:buNone/>
              <a:defRPr sz="1836">
                <a:solidFill>
                  <a:schemeClr val="tx1"/>
                </a:solidFill>
                <a:latin typeface="Consolas" panose="020B0609020204030204" pitchFamily="49" charset="0"/>
                <a:cs typeface="Consolas" panose="020B0609020204030204" pitchFamily="49" charset="0"/>
              </a:defRPr>
            </a:lvl4pPr>
            <a:lvl5pPr marL="1071912" indent="0">
              <a:buNone/>
              <a:defRPr sz="1836">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93695137"/>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losing logo slide">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71994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Black Notes slide Layout">
    <p:bg bwMode="gray">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solidFill>
                  <a:schemeClr val="tx1"/>
                </a:soli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95914" y="1465289"/>
            <a:ext cx="11239789" cy="2260106"/>
          </a:xfrm>
        </p:spPr>
        <p:txBody>
          <a:bodyPr>
            <a:spAutoFit/>
          </a:bodyPr>
          <a:lstStyle>
            <a:lvl1pPr>
              <a:defRPr sz="3672">
                <a:latin typeface="+mn-lt"/>
              </a:defRPr>
            </a:lvl1pPr>
            <a:lvl2pPr>
              <a:defRPr sz="2856">
                <a:latin typeface="+mn-lt"/>
              </a:defRPr>
            </a:lvl2pPr>
            <a:lvl3pPr>
              <a:defRPr sz="2448">
                <a:latin typeface="+mn-lt"/>
              </a:defRPr>
            </a:lvl3pPr>
            <a:lvl4pPr>
              <a:defRPr sz="2040">
                <a:latin typeface="+mn-lt"/>
              </a:defRPr>
            </a:lvl4pPr>
            <a:lvl5pPr>
              <a:defRPr sz="1836">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2" y="6393839"/>
            <a:ext cx="12436476" cy="600688"/>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74" spc="-52" baseline="0">
                <a:solidFill>
                  <a:srgbClr val="000000"/>
                </a:soli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170414720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Title_sub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34975" y="449264"/>
            <a:ext cx="11563350" cy="773112"/>
          </a:xfrm>
          <a:prstGeom prst="rect">
            <a:avLst/>
          </a:prstGeom>
        </p:spPr>
        <p:txBody>
          <a:bodyPr vert="horz" wrap="square" lIns="0" tIns="164592" rIns="0" bIns="0" rtlCol="0" anchor="t">
            <a:noAutofit/>
          </a:bodyPr>
          <a:lstStyle>
            <a:lvl1pPr>
              <a:defRPr>
                <a:gradFill>
                  <a:gsLst>
                    <a:gs pos="0">
                      <a:schemeClr val="tx1"/>
                    </a:gs>
                    <a:gs pos="100000">
                      <a:schemeClr val="tx1"/>
                    </a:gs>
                  </a:gsLst>
                  <a:lin ang="5400000" scaled="0"/>
                </a:gradFill>
              </a:defRPr>
            </a:lvl1pPr>
          </a:lstStyle>
          <a:p>
            <a:r>
              <a:rPr lang="en-US"/>
              <a:t>Title</a:t>
            </a:r>
          </a:p>
        </p:txBody>
      </p:sp>
      <p:sp>
        <p:nvSpPr>
          <p:cNvPr id="4" name="Text Placeholder 3">
            <a:extLst>
              <a:ext uri="{FF2B5EF4-FFF2-40B4-BE49-F238E27FC236}">
                <a16:creationId xmlns:a16="http://schemas.microsoft.com/office/drawing/2014/main" id="{57BEFECC-0B6B-45D3-81EE-9C365B656BA6}"/>
              </a:ext>
            </a:extLst>
          </p:cNvPr>
          <p:cNvSpPr>
            <a:spLocks noGrp="1"/>
          </p:cNvSpPr>
          <p:nvPr>
            <p:ph type="body" sz="quarter" idx="10" hasCustomPrompt="1"/>
          </p:nvPr>
        </p:nvSpPr>
        <p:spPr>
          <a:xfrm>
            <a:off x="434975" y="1128247"/>
            <a:ext cx="11563350" cy="276999"/>
          </a:xfrm>
        </p:spPr>
        <p:txBody>
          <a:bodyPr>
            <a:spAutoFit/>
          </a:bodyPr>
          <a:lstStyle>
            <a:lvl1pPr>
              <a:defRPr lang="en-US" sz="2000" dirty="0">
                <a:gradFill>
                  <a:gsLst>
                    <a:gs pos="1250">
                      <a:schemeClr val="accent1"/>
                    </a:gs>
                    <a:gs pos="100000">
                      <a:schemeClr val="accent1"/>
                    </a:gs>
                  </a:gsLst>
                  <a:lin ang="5400000" scaled="0"/>
                </a:gradFill>
                <a:latin typeface="Segoe UI Semibold" panose="020B0702040204020203" pitchFamily="34" charset="0"/>
                <a:cs typeface="Segoe UI Semibold" panose="020B0702040204020203" pitchFamily="34" charset="0"/>
              </a:defRPr>
            </a:lvl1pPr>
          </a:lstStyle>
          <a:p>
            <a:pPr lvl="0"/>
            <a:r>
              <a:rPr lang="en-US"/>
              <a:t>Subtitle</a:t>
            </a:r>
          </a:p>
        </p:txBody>
      </p:sp>
    </p:spTree>
    <p:extLst>
      <p:ext uri="{BB962C8B-B14F-4D97-AF65-F5344CB8AC3E}">
        <p14:creationId xmlns:p14="http://schemas.microsoft.com/office/powerpoint/2010/main" val="4032991390"/>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hasCustomPrompt="1"/>
          </p:nvPr>
        </p:nvSpPr>
        <p:spPr/>
        <p:txBody>
          <a:bodyPr/>
          <a:lstStyle>
            <a:lvl1pPr marL="93260" indent="-93260">
              <a:buClr>
                <a:srgbClr val="1F455D"/>
              </a:buClr>
              <a:buFont typeface="Arial" panose="020B0604020202020204" pitchFamily="34" charset="0"/>
              <a:buChar char="•"/>
              <a:defRPr/>
            </a:lvl1pPr>
            <a:lvl2pPr marL="391691" indent="-186519">
              <a:buClr>
                <a:srgbClr val="1F455D"/>
              </a:buClr>
              <a:buFont typeface="Arial" panose="020B0604020202020204" pitchFamily="34" charset="0"/>
              <a:buChar char="•"/>
              <a:defRPr/>
            </a:lvl2pPr>
            <a:lvl3pPr marL="578210" indent="-186519">
              <a:buClr>
                <a:srgbClr val="1F455D"/>
              </a:buClr>
              <a:buFont typeface="Arial" panose="020B0604020202020204" pitchFamily="34" charset="0"/>
              <a:buChar char="•"/>
              <a:defRPr/>
            </a:lvl3pPr>
            <a:lvl4pPr marL="764729" indent="-186519">
              <a:buClr>
                <a:srgbClr val="1F455D"/>
              </a:buClr>
              <a:buFont typeface="Arial" panose="020B0604020202020204" pitchFamily="34" charset="0"/>
              <a:buChar char="•"/>
              <a:defRPr/>
            </a:lvl4pPr>
            <a:lvl5pPr marL="951248" indent="-186519">
              <a:buClr>
                <a:srgbClr val="1F455D"/>
              </a:buClr>
              <a:buFont typeface="Arial" panose="020B0604020202020204" pitchFamily="34" charset="0"/>
              <a:buChar char="•"/>
              <a:defRPr/>
            </a:lvl5pPr>
          </a:lstStyle>
          <a:p>
            <a:pPr lvl="0"/>
            <a:r>
              <a:rPr lang="en-US" dirty="0"/>
              <a:t> 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a:xfrm>
            <a:off x="8383222" y="6575178"/>
            <a:ext cx="2636682" cy="372394"/>
          </a:xfrm>
          <a:prstGeom prst="rect">
            <a:avLst/>
          </a:prstGeom>
        </p:spPr>
        <p:txBody>
          <a:bodyPr/>
          <a:lstStyle/>
          <a:p>
            <a:fld id="{4BE1D723-8F53-4F53-90B0-1982A396982E}" type="datetime1">
              <a:rPr lang="en-US" smtClean="0"/>
              <a:t>5/18/2023</a:t>
            </a:fld>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a:xfrm>
            <a:off x="11214026" y="6575178"/>
            <a:ext cx="795651" cy="372394"/>
          </a:xfrm>
          <a:prstGeom prst="rect">
            <a:avLst/>
          </a:prstGeom>
        </p:spPr>
        <p:txBody>
          <a:bodyPr/>
          <a:lstStyle/>
          <a:p>
            <a:fld id="{3A98EE3D-8CD1-4C3F-BD1C-C98C9596463C}" type="slidenum">
              <a:rPr lang="en-US" smtClean="0"/>
              <a:t>‹#›</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a:xfrm>
            <a:off x="1119282" y="6575178"/>
            <a:ext cx="6954982" cy="372394"/>
          </a:xfrm>
          <a:prstGeom prst="rect">
            <a:avLst/>
          </a:prstGeom>
        </p:spPr>
        <p:txBody>
          <a:bodyPr/>
          <a:lstStyle/>
          <a:p>
            <a:r>
              <a:rPr lang="en-US" dirty="0"/>
              <a:t>www.Fifosys.com</a:t>
            </a:r>
          </a:p>
        </p:txBody>
      </p:sp>
    </p:spTree>
    <p:extLst>
      <p:ext uri="{BB962C8B-B14F-4D97-AF65-F5344CB8AC3E}">
        <p14:creationId xmlns:p14="http://schemas.microsoft.com/office/powerpoint/2010/main" val="196716077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0059" y="466301"/>
            <a:ext cx="11239464" cy="565027"/>
          </a:xfrm>
          <a:prstGeom prst="rect">
            <a:avLst/>
          </a:prstGeom>
        </p:spPr>
        <p:txBody>
          <a:bodyPr vert="horz" wrap="square" lIns="0" tIns="0" rIns="0" bIns="0" rtlCol="0" anchor="t">
            <a:spAutoFit/>
          </a:bodyPr>
          <a:lstStyle/>
          <a:p>
            <a:r>
              <a:rPr lang="en-US" dirty="0"/>
              <a:t>Click to edit Master title style</a:t>
            </a:r>
          </a:p>
        </p:txBody>
      </p:sp>
      <p:sp>
        <p:nvSpPr>
          <p:cNvPr id="4" name="Text Placeholder 3"/>
          <p:cNvSpPr>
            <a:spLocks noGrp="1"/>
          </p:cNvSpPr>
          <p:nvPr>
            <p:ph type="body" idx="1"/>
          </p:nvPr>
        </p:nvSpPr>
        <p:spPr>
          <a:xfrm>
            <a:off x="595915" y="1464080"/>
            <a:ext cx="11239464" cy="1644855"/>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436475" cy="6994525"/>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96951" cy="59686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8475" cy="298433"/>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3965518522"/>
      </p:ext>
    </p:extLst>
  </p:cSld>
  <p:clrMap bg1="lt1" tx1="dk1" bg2="lt2" tx2="dk2" accent1="accent1" accent2="accent2" accent3="accent3" accent4="accent4" accent5="accent5" accent6="accent6" hlink="hlink" folHlink="folHlink"/>
  <p:sldLayoutIdLst>
    <p:sldLayoutId id="2147484229" r:id="rId1"/>
    <p:sldLayoutId id="2147484230" r:id="rId2"/>
    <p:sldLayoutId id="2147484231" r:id="rId3"/>
    <p:sldLayoutId id="2147484232" r:id="rId4"/>
    <p:sldLayoutId id="2147484233" r:id="rId5"/>
    <p:sldLayoutId id="2147484234" r:id="rId6"/>
    <p:sldLayoutId id="2147484235" r:id="rId7"/>
    <p:sldLayoutId id="2147484236" r:id="rId8"/>
    <p:sldLayoutId id="2147484237" r:id="rId9"/>
    <p:sldLayoutId id="2147484238" r:id="rId10"/>
    <p:sldLayoutId id="2147484239" r:id="rId11"/>
    <p:sldLayoutId id="2147484240" r:id="rId12"/>
    <p:sldLayoutId id="2147484241" r:id="rId13"/>
    <p:sldLayoutId id="2147484242" r:id="rId14"/>
    <p:sldLayoutId id="2147484243" r:id="rId15"/>
    <p:sldLayoutId id="2147484244" r:id="rId16"/>
    <p:sldLayoutId id="2147484245" r:id="rId17"/>
    <p:sldLayoutId id="2147484246" r:id="rId18"/>
    <p:sldLayoutId id="2147484247" r:id="rId19"/>
    <p:sldLayoutId id="2147484248" r:id="rId20"/>
    <p:sldLayoutId id="2147484249" r:id="rId21"/>
    <p:sldLayoutId id="2147484250" r:id="rId22"/>
    <p:sldLayoutId id="2147484251" r:id="rId23"/>
    <p:sldLayoutId id="2147484252" r:id="rId24"/>
    <p:sldLayoutId id="2147484253" r:id="rId25"/>
    <p:sldLayoutId id="2147484254" r:id="rId26"/>
    <p:sldLayoutId id="2147484255" r:id="rId27"/>
    <p:sldLayoutId id="2147484256" r:id="rId28"/>
    <p:sldLayoutId id="2147484257" r:id="rId29"/>
    <p:sldLayoutId id="2147484258" r:id="rId30"/>
    <p:sldLayoutId id="2147484259" r:id="rId31"/>
    <p:sldLayoutId id="2147484260" r:id="rId32"/>
    <p:sldLayoutId id="2147484261" r:id="rId33"/>
    <p:sldLayoutId id="2147484262" r:id="rId34"/>
  </p:sldLayoutIdLst>
  <p:transition>
    <p:fade/>
  </p:transition>
  <p:txStyles>
    <p:titleStyle>
      <a:lvl1pPr algn="l" defTabSz="951304" rtl="0" eaLnBrk="1" latinLnBrk="0" hangingPunct="1">
        <a:lnSpc>
          <a:spcPct val="100000"/>
        </a:lnSpc>
        <a:spcBef>
          <a:spcPct val="0"/>
        </a:spcBef>
        <a:buNone/>
        <a:defRPr lang="en-US" sz="3600" b="0" kern="1200" cap="none" spc="-51" baseline="0" dirty="0" smtClean="0">
          <a:ln w="3175">
            <a:noFill/>
          </a:ln>
          <a:solidFill>
            <a:schemeClr val="tx1"/>
          </a:solidFill>
          <a:effectLst/>
          <a:latin typeface="+mj-lt"/>
          <a:ea typeface="+mn-ea"/>
          <a:cs typeface="Segoe UI" pitchFamily="34" charset="0"/>
        </a:defRPr>
      </a:lvl1pPr>
    </p:titleStyle>
    <p:bodyStyle>
      <a:lvl1pPr marL="233149" marR="0" indent="-233149"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56" kern="1200" spc="0" baseline="0">
          <a:solidFill>
            <a:schemeClr val="tx1"/>
          </a:solidFill>
          <a:latin typeface="+mn-lt"/>
          <a:ea typeface="+mn-ea"/>
          <a:cs typeface="Segoe UI" panose="020B0502040204020203" pitchFamily="34" charset="0"/>
        </a:defRPr>
      </a:lvl1pPr>
      <a:lvl2pPr marL="466298" marR="0" indent="-233149"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40" kern="1200" spc="0" baseline="0">
          <a:solidFill>
            <a:schemeClr val="tx1"/>
          </a:solidFill>
          <a:latin typeface="+mn-lt"/>
          <a:ea typeface="+mn-ea"/>
          <a:cs typeface="+mn-cs"/>
        </a:defRPr>
      </a:lvl2pPr>
      <a:lvl3pPr marL="670304" marR="0" indent="-204005"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32" kern="1200" spc="0" baseline="0">
          <a:solidFill>
            <a:schemeClr val="tx1"/>
          </a:solidFill>
          <a:latin typeface="+mn-lt"/>
          <a:ea typeface="+mn-ea"/>
          <a:cs typeface="+mn-cs"/>
        </a:defRPr>
      </a:lvl3pPr>
      <a:lvl4pPr marL="859738" marR="0" indent="-184576"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28" kern="1200" spc="0" baseline="0">
          <a:solidFill>
            <a:schemeClr val="tx1"/>
          </a:solidFill>
          <a:latin typeface="+mn-lt"/>
          <a:ea typeface="+mn-ea"/>
          <a:cs typeface="+mn-cs"/>
        </a:defRPr>
      </a:lvl4pPr>
      <a:lvl5pPr marL="1044314" marR="0" indent="-171624"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28" kern="1200" spc="0" baseline="0">
          <a:solidFill>
            <a:schemeClr val="tx1"/>
          </a:solidFill>
          <a:latin typeface="+mn-lt"/>
          <a:ea typeface="+mn-ea"/>
          <a:cs typeface="+mn-cs"/>
        </a:defRPr>
      </a:lvl5pPr>
      <a:lvl6pPr marL="2616084"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6pPr>
      <a:lvl7pPr marL="3091737"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7pPr>
      <a:lvl8pPr marL="3567389"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8pPr>
      <a:lvl9pPr marL="4043042"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9pPr>
    </p:bodyStyle>
    <p:otherStyle>
      <a:defPPr>
        <a:defRPr lang="en-US"/>
      </a:defPPr>
      <a:lvl1pPr marL="0" algn="l" defTabSz="951304" rtl="0" eaLnBrk="1" latinLnBrk="0" hangingPunct="1">
        <a:defRPr sz="1836" kern="1200">
          <a:solidFill>
            <a:schemeClr val="tx1"/>
          </a:solidFill>
          <a:latin typeface="+mn-lt"/>
          <a:ea typeface="+mn-ea"/>
          <a:cs typeface="+mn-cs"/>
        </a:defRPr>
      </a:lvl1pPr>
      <a:lvl2pPr marL="475652" algn="l" defTabSz="951304" rtl="0" eaLnBrk="1" latinLnBrk="0" hangingPunct="1">
        <a:defRPr sz="1836" kern="1200">
          <a:solidFill>
            <a:schemeClr val="tx1"/>
          </a:solidFill>
          <a:latin typeface="+mn-lt"/>
          <a:ea typeface="+mn-ea"/>
          <a:cs typeface="+mn-cs"/>
        </a:defRPr>
      </a:lvl2pPr>
      <a:lvl3pPr marL="951304" algn="l" defTabSz="951304" rtl="0" eaLnBrk="1" latinLnBrk="0" hangingPunct="1">
        <a:defRPr sz="1836" kern="1200">
          <a:solidFill>
            <a:schemeClr val="tx1"/>
          </a:solidFill>
          <a:latin typeface="+mn-lt"/>
          <a:ea typeface="+mn-ea"/>
          <a:cs typeface="+mn-cs"/>
        </a:defRPr>
      </a:lvl3pPr>
      <a:lvl4pPr marL="1426955" algn="l" defTabSz="951304" rtl="0" eaLnBrk="1" latinLnBrk="0" hangingPunct="1">
        <a:defRPr sz="1836" kern="1200">
          <a:solidFill>
            <a:schemeClr val="tx1"/>
          </a:solidFill>
          <a:latin typeface="+mn-lt"/>
          <a:ea typeface="+mn-ea"/>
          <a:cs typeface="+mn-cs"/>
        </a:defRPr>
      </a:lvl4pPr>
      <a:lvl5pPr marL="1902607" algn="l" defTabSz="951304" rtl="0" eaLnBrk="1" latinLnBrk="0" hangingPunct="1">
        <a:defRPr sz="1836" kern="1200">
          <a:solidFill>
            <a:schemeClr val="tx1"/>
          </a:solidFill>
          <a:latin typeface="+mn-lt"/>
          <a:ea typeface="+mn-ea"/>
          <a:cs typeface="+mn-cs"/>
        </a:defRPr>
      </a:lvl5pPr>
      <a:lvl6pPr marL="2378260" algn="l" defTabSz="951304" rtl="0" eaLnBrk="1" latinLnBrk="0" hangingPunct="1">
        <a:defRPr sz="1836" kern="1200">
          <a:solidFill>
            <a:schemeClr val="tx1"/>
          </a:solidFill>
          <a:latin typeface="+mn-lt"/>
          <a:ea typeface="+mn-ea"/>
          <a:cs typeface="+mn-cs"/>
        </a:defRPr>
      </a:lvl6pPr>
      <a:lvl7pPr marL="2853911" algn="l" defTabSz="951304" rtl="0" eaLnBrk="1" latinLnBrk="0" hangingPunct="1">
        <a:defRPr sz="1836" kern="1200">
          <a:solidFill>
            <a:schemeClr val="tx1"/>
          </a:solidFill>
          <a:latin typeface="+mn-lt"/>
          <a:ea typeface="+mn-ea"/>
          <a:cs typeface="+mn-cs"/>
        </a:defRPr>
      </a:lvl7pPr>
      <a:lvl8pPr marL="3329562" algn="l" defTabSz="951304" rtl="0" eaLnBrk="1" latinLnBrk="0" hangingPunct="1">
        <a:defRPr sz="1836" kern="1200">
          <a:solidFill>
            <a:schemeClr val="tx1"/>
          </a:solidFill>
          <a:latin typeface="+mn-lt"/>
          <a:ea typeface="+mn-ea"/>
          <a:cs typeface="+mn-cs"/>
        </a:defRPr>
      </a:lvl8pPr>
      <a:lvl9pPr marL="3805215" algn="l" defTabSz="951304" rtl="0" eaLnBrk="1" latinLnBrk="0" hangingPunct="1">
        <a:defRPr sz="1836"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guide id="31" pos="1354">
          <p15:clr>
            <a:srgbClr val="C35EA4"/>
          </p15:clr>
        </p15:guide>
        <p15:guide id="32" pos="1498">
          <p15:clr>
            <a:srgbClr val="C35EA4"/>
          </p15:clr>
        </p15:guide>
        <p15:guide id="33" pos="2567">
          <p15:clr>
            <a:srgbClr val="C35EA4"/>
          </p15:clr>
        </p15:guide>
        <p15:guide id="34" pos="2711">
          <p15:clr>
            <a:srgbClr val="C35EA4"/>
          </p15:clr>
        </p15:guide>
        <p15:guide id="35" pos="3778">
          <p15:clr>
            <a:srgbClr val="C35EA4"/>
          </p15:clr>
        </p15:guide>
        <p15:guide id="36" pos="3924">
          <p15:clr>
            <a:srgbClr val="C35EA4"/>
          </p15:clr>
        </p15:guide>
        <p15:guide id="37" pos="4983">
          <p15:clr>
            <a:srgbClr val="C35EA4"/>
          </p15:clr>
        </p15:guide>
        <p15:guide id="38" pos="5127">
          <p15:clr>
            <a:srgbClr val="C35EA4"/>
          </p15:clr>
        </p15:guide>
        <p15:guide id="39" pos="6199">
          <p15:clr>
            <a:srgbClr val="C35EA4"/>
          </p15:clr>
        </p15:guide>
        <p15:guide id="40" pos="6342">
          <p15:clr>
            <a:srgbClr val="C35EA4"/>
          </p15:clr>
        </p15:guide>
        <p15:guide id="41" pos="287">
          <p15:clr>
            <a:srgbClr val="F26B43"/>
          </p15:clr>
        </p15:guide>
        <p15:guide id="42" pos="7409">
          <p15:clr>
            <a:srgbClr val="F26B43"/>
          </p15:clr>
        </p15:guide>
        <p15:guide id="43" orient="horz" pos="736">
          <p15:clr>
            <a:srgbClr val="5ACBF0"/>
          </p15:clr>
        </p15:guide>
        <p15:guide id="44" orient="horz" pos="1339">
          <p15:clr>
            <a:srgbClr val="5ACBF0"/>
          </p15:clr>
        </p15:guide>
        <p15:guide id="45" orient="horz" pos="593">
          <p15:clr>
            <a:srgbClr val="5ACBF0"/>
          </p15:clr>
        </p15:guide>
        <p15:guide id="46" orient="horz" pos="1484">
          <p15:clr>
            <a:srgbClr val="5ACBF0"/>
          </p15:clr>
        </p15:guide>
        <p15:guide id="47" orient="horz" pos="2088">
          <p15:clr>
            <a:srgbClr val="5ACBF0"/>
          </p15:clr>
        </p15:guide>
        <p15:guide id="48" orient="horz" pos="2231">
          <p15:clr>
            <a:srgbClr val="5ACBF0"/>
          </p15:clr>
        </p15:guide>
        <p15:guide id="49" orient="horz" pos="277">
          <p15:clr>
            <a:srgbClr val="F26B43"/>
          </p15:clr>
        </p15:guide>
        <p15:guide id="50" orient="horz" pos="4040">
          <p15:clr>
            <a:srgbClr val="F26B43"/>
          </p15:clr>
        </p15:guide>
        <p15:guide id="51" orient="horz" pos="2835">
          <p15:clr>
            <a:srgbClr val="5ACBF0"/>
          </p15:clr>
        </p15:guide>
        <p15:guide id="52" orient="horz" pos="2979">
          <p15:clr>
            <a:srgbClr val="5ACBF0"/>
          </p15:clr>
        </p15:guide>
        <p15:guide id="53" orient="horz" pos="3583">
          <p15:clr>
            <a:srgbClr val="5ACBF0"/>
          </p15:clr>
        </p15:guide>
        <p15:guide id="54" orient="horz" pos="3726">
          <p15:clr>
            <a:srgbClr val="5ACBF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8.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8.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notesSlide" Target="../notesSlides/notesSlide3.xml"/><Relationship Id="rId7" Type="http://schemas.openxmlformats.org/officeDocument/2006/relationships/image" Target="../media/image16.svg"/><Relationship Id="rId2" Type="http://schemas.openxmlformats.org/officeDocument/2006/relationships/slideLayout" Target="../slideLayouts/slideLayout9.xml"/><Relationship Id="rId1" Type="http://schemas.openxmlformats.org/officeDocument/2006/relationships/tags" Target="../tags/tag1.xml"/><Relationship Id="rId6" Type="http://schemas.openxmlformats.org/officeDocument/2006/relationships/image" Target="../media/image15.png"/><Relationship Id="rId11" Type="http://schemas.openxmlformats.org/officeDocument/2006/relationships/image" Target="../media/image20.svg"/><Relationship Id="rId5" Type="http://schemas.openxmlformats.org/officeDocument/2006/relationships/image" Target="../media/image14.sv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sv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9.xml"/><Relationship Id="rId1" Type="http://schemas.openxmlformats.org/officeDocument/2006/relationships/tags" Target="../tags/tag2.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6.xml"/><Relationship Id="rId1" Type="http://schemas.openxmlformats.org/officeDocument/2006/relationships/slideLayout" Target="../slideLayouts/slideLayout33.xml"/><Relationship Id="rId5" Type="http://schemas.openxmlformats.org/officeDocument/2006/relationships/image" Target="../media/image24.sv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1.xml"/><Relationship Id="rId13" Type="http://schemas.openxmlformats.org/officeDocument/2006/relationships/diagramQuickStyle" Target="../diagrams/quickStyle2.xml"/><Relationship Id="rId18" Type="http://schemas.openxmlformats.org/officeDocument/2006/relationships/diagramQuickStyle" Target="../diagrams/quickStyle3.xml"/><Relationship Id="rId3" Type="http://schemas.openxmlformats.org/officeDocument/2006/relationships/notesSlide" Target="../notesSlides/notesSlide7.xml"/><Relationship Id="rId7" Type="http://schemas.openxmlformats.org/officeDocument/2006/relationships/diagramLayout" Target="../diagrams/layout1.xml"/><Relationship Id="rId12" Type="http://schemas.openxmlformats.org/officeDocument/2006/relationships/diagramLayout" Target="../diagrams/layout2.xml"/><Relationship Id="rId17" Type="http://schemas.openxmlformats.org/officeDocument/2006/relationships/diagramLayout" Target="../diagrams/layout3.xml"/><Relationship Id="rId2" Type="http://schemas.openxmlformats.org/officeDocument/2006/relationships/slideLayout" Target="../slideLayouts/slideLayout9.xml"/><Relationship Id="rId16" Type="http://schemas.openxmlformats.org/officeDocument/2006/relationships/diagramData" Target="../diagrams/data3.xml"/><Relationship Id="rId20" Type="http://schemas.microsoft.com/office/2007/relationships/diagramDrawing" Target="../diagrams/drawing3.xml"/><Relationship Id="rId1" Type="http://schemas.openxmlformats.org/officeDocument/2006/relationships/tags" Target="../tags/tag3.xml"/><Relationship Id="rId6" Type="http://schemas.openxmlformats.org/officeDocument/2006/relationships/diagramData" Target="../diagrams/data1.xml"/><Relationship Id="rId11" Type="http://schemas.openxmlformats.org/officeDocument/2006/relationships/diagramData" Target="../diagrams/data2.xml"/><Relationship Id="rId5" Type="http://schemas.openxmlformats.org/officeDocument/2006/relationships/image" Target="../media/image25.emf"/><Relationship Id="rId15" Type="http://schemas.microsoft.com/office/2007/relationships/diagramDrawing" Target="../diagrams/drawing2.xml"/><Relationship Id="rId10" Type="http://schemas.microsoft.com/office/2007/relationships/diagramDrawing" Target="../diagrams/drawing1.xml"/><Relationship Id="rId19" Type="http://schemas.openxmlformats.org/officeDocument/2006/relationships/diagramColors" Target="../diagrams/colors3.xml"/><Relationship Id="rId4" Type="http://schemas.openxmlformats.org/officeDocument/2006/relationships/oleObject" Target="../embeddings/oleObject1.bin"/><Relationship Id="rId9" Type="http://schemas.openxmlformats.org/officeDocument/2006/relationships/diagramColors" Target="../diagrams/colors1.xml"/><Relationship Id="rId14" Type="http://schemas.openxmlformats.org/officeDocument/2006/relationships/diagramColors" Target="../diagrams/colors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31.emf"/><Relationship Id="rId3" Type="http://schemas.openxmlformats.org/officeDocument/2006/relationships/image" Target="../media/image26.png"/><Relationship Id="rId7" Type="http://schemas.openxmlformats.org/officeDocument/2006/relationships/image" Target="../media/image30.emf"/><Relationship Id="rId2" Type="http://schemas.openxmlformats.org/officeDocument/2006/relationships/notesSlide" Target="../notesSlides/notesSlide9.xml"/><Relationship Id="rId1" Type="http://schemas.openxmlformats.org/officeDocument/2006/relationships/slideLayout" Target="../slideLayouts/slideLayout33.xml"/><Relationship Id="rId6" Type="http://schemas.openxmlformats.org/officeDocument/2006/relationships/image" Target="../media/image29.emf"/><Relationship Id="rId5" Type="http://schemas.openxmlformats.org/officeDocument/2006/relationships/image" Target="../media/image28.emf"/><Relationship Id="rId10" Type="http://schemas.openxmlformats.org/officeDocument/2006/relationships/image" Target="../media/image33.png"/><Relationship Id="rId4" Type="http://schemas.openxmlformats.org/officeDocument/2006/relationships/image" Target="../media/image27.svg"/><Relationship Id="rId9" Type="http://schemas.openxmlformats.org/officeDocument/2006/relationships/image" Target="../media/image32.emf"/></Relationships>
</file>

<file path=ppt/slides/_rels/slide13.xml.rels><?xml version="1.0" encoding="UTF-8" standalone="yes"?>
<Relationships xmlns="http://schemas.openxmlformats.org/package/2006/relationships"><Relationship Id="rId8" Type="http://schemas.openxmlformats.org/officeDocument/2006/relationships/image" Target="../media/image39.svg"/><Relationship Id="rId13" Type="http://schemas.openxmlformats.org/officeDocument/2006/relationships/image" Target="../media/image44.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svg"/><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image" Target="../media/image37.sv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svg"/><Relationship Id="rId4" Type="http://schemas.openxmlformats.org/officeDocument/2006/relationships/image" Target="../media/image35.svg"/><Relationship Id="rId9" Type="http://schemas.openxmlformats.org/officeDocument/2006/relationships/image" Target="../media/image40.png"/><Relationship Id="rId14" Type="http://schemas.openxmlformats.org/officeDocument/2006/relationships/image" Target="../media/image45.sv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2.xml"/><Relationship Id="rId1" Type="http://schemas.openxmlformats.org/officeDocument/2006/relationships/slideLayout" Target="../slideLayouts/slideLayout3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png"/><Relationship Id="rId7" Type="http://schemas.openxmlformats.org/officeDocument/2006/relationships/image" Target="../media/image57.emf"/><Relationship Id="rId2" Type="http://schemas.openxmlformats.org/officeDocument/2006/relationships/notesSlide" Target="../notesSlides/notesSlide13.xml"/><Relationship Id="rId1" Type="http://schemas.openxmlformats.org/officeDocument/2006/relationships/slideLayout" Target="../slideLayouts/slideLayout33.xml"/><Relationship Id="rId6" Type="http://schemas.openxmlformats.org/officeDocument/2006/relationships/image" Target="../media/image56.svg"/><Relationship Id="rId5" Type="http://schemas.openxmlformats.org/officeDocument/2006/relationships/image" Target="../media/image55.png"/><Relationship Id="rId4" Type="http://schemas.openxmlformats.org/officeDocument/2006/relationships/image" Target="../media/image54.svg"/><Relationship Id="rId9" Type="http://schemas.openxmlformats.org/officeDocument/2006/relationships/image" Target="../media/image59.svg"/></Relationships>
</file>

<file path=ppt/slides/_rels/slide1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 name="Picture 101">
            <a:extLst>
              <a:ext uri="{FF2B5EF4-FFF2-40B4-BE49-F238E27FC236}">
                <a16:creationId xmlns:a16="http://schemas.microsoft.com/office/drawing/2014/main" id="{E6BD115B-E07F-49FA-ADB8-05B17B90FB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898" y="5857474"/>
            <a:ext cx="1687832" cy="459949"/>
          </a:xfrm>
          <a:prstGeom prst="rect">
            <a:avLst/>
          </a:prstGeom>
        </p:spPr>
      </p:pic>
      <p:sp>
        <p:nvSpPr>
          <p:cNvPr id="2" name="Title 1">
            <a:extLst>
              <a:ext uri="{FF2B5EF4-FFF2-40B4-BE49-F238E27FC236}">
                <a16:creationId xmlns:a16="http://schemas.microsoft.com/office/drawing/2014/main" id="{311B7463-5F5E-4FAC-80E9-784891EE89CD}"/>
              </a:ext>
            </a:extLst>
          </p:cNvPr>
          <p:cNvSpPr>
            <a:spLocks noGrp="1"/>
          </p:cNvSpPr>
          <p:nvPr>
            <p:ph type="title" idx="4294967295"/>
          </p:nvPr>
        </p:nvSpPr>
        <p:spPr>
          <a:xfrm>
            <a:off x="550898" y="2544577"/>
            <a:ext cx="5400640" cy="738664"/>
          </a:xfrm>
        </p:spPr>
        <p:txBody>
          <a:bodyPr/>
          <a:lstStyle/>
          <a:p>
            <a:r>
              <a:rPr lang="en-US" sz="4800" dirty="0"/>
              <a:t>Cyber Security</a:t>
            </a:r>
          </a:p>
        </p:txBody>
      </p:sp>
      <p:sp>
        <p:nvSpPr>
          <p:cNvPr id="3" name="Text Placeholder 2">
            <a:extLst>
              <a:ext uri="{FF2B5EF4-FFF2-40B4-BE49-F238E27FC236}">
                <a16:creationId xmlns:a16="http://schemas.microsoft.com/office/drawing/2014/main" id="{FF186657-ACB4-4696-AA26-D2F6AE87A89E}"/>
              </a:ext>
            </a:extLst>
          </p:cNvPr>
          <p:cNvSpPr>
            <a:spLocks noGrp="1"/>
          </p:cNvSpPr>
          <p:nvPr>
            <p:ph type="body" sz="quarter" idx="4294967295"/>
          </p:nvPr>
        </p:nvSpPr>
        <p:spPr>
          <a:xfrm>
            <a:off x="593712" y="3544000"/>
            <a:ext cx="5624525" cy="861774"/>
          </a:xfrm>
        </p:spPr>
        <p:txBody>
          <a:bodyPr>
            <a:spAutoFit/>
          </a:bodyPr>
          <a:lstStyle/>
          <a:p>
            <a:pPr marL="0" indent="0">
              <a:buNone/>
            </a:pPr>
            <a:r>
              <a:rPr lang="en-GB" sz="2800" dirty="0"/>
              <a:t>Is it a challenge and what can we do about it?</a:t>
            </a:r>
            <a:endParaRPr lang="en-US" sz="2800" dirty="0"/>
          </a:p>
        </p:txBody>
      </p:sp>
      <p:sp>
        <p:nvSpPr>
          <p:cNvPr id="96" name="Text Placeholder 2">
            <a:extLst>
              <a:ext uri="{FF2B5EF4-FFF2-40B4-BE49-F238E27FC236}">
                <a16:creationId xmlns:a16="http://schemas.microsoft.com/office/drawing/2014/main" id="{D9294AA8-E175-4138-BD90-9DADA6B302ED}"/>
              </a:ext>
            </a:extLst>
          </p:cNvPr>
          <p:cNvSpPr txBox="1">
            <a:spLocks/>
          </p:cNvSpPr>
          <p:nvPr/>
        </p:nvSpPr>
        <p:spPr>
          <a:xfrm>
            <a:off x="585283" y="4914457"/>
            <a:ext cx="1687832" cy="690702"/>
          </a:xfrm>
          <a:prstGeom prst="rect">
            <a:avLst/>
          </a:prstGeom>
        </p:spPr>
        <p:txBody>
          <a:bodyPr lIns="0" rIns="0" anchor="ctr"/>
          <a:lstStyle>
            <a:lvl1pPr marL="233149" marR="0" indent="-233149"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56" kern="1200" spc="0" baseline="0">
                <a:solidFill>
                  <a:schemeClr val="tx1"/>
                </a:solidFill>
                <a:latin typeface="+mn-lt"/>
                <a:ea typeface="+mn-ea"/>
                <a:cs typeface="Segoe UI" panose="020B0502040204020203" pitchFamily="34" charset="0"/>
              </a:defRPr>
            </a:lvl1pPr>
            <a:lvl2pPr marL="466298" marR="0" indent="-233149"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40" kern="1200" spc="0" baseline="0">
                <a:solidFill>
                  <a:schemeClr val="tx1"/>
                </a:solidFill>
                <a:latin typeface="+mn-lt"/>
                <a:ea typeface="+mn-ea"/>
                <a:cs typeface="+mn-cs"/>
              </a:defRPr>
            </a:lvl2pPr>
            <a:lvl3pPr marL="670304" marR="0" indent="-204005"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32" kern="1200" spc="0" baseline="0">
                <a:solidFill>
                  <a:schemeClr val="tx1"/>
                </a:solidFill>
                <a:latin typeface="+mn-lt"/>
                <a:ea typeface="+mn-ea"/>
                <a:cs typeface="+mn-cs"/>
              </a:defRPr>
            </a:lvl3pPr>
            <a:lvl4pPr marL="859738" marR="0" indent="-184576"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28" kern="1200" spc="0" baseline="0">
                <a:solidFill>
                  <a:schemeClr val="tx1"/>
                </a:solidFill>
                <a:latin typeface="+mn-lt"/>
                <a:ea typeface="+mn-ea"/>
                <a:cs typeface="+mn-cs"/>
              </a:defRPr>
            </a:lvl4pPr>
            <a:lvl5pPr marL="1044314" marR="0" indent="-171624"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28" kern="1200" spc="0" baseline="0">
                <a:solidFill>
                  <a:schemeClr val="tx1"/>
                </a:solidFill>
                <a:latin typeface="+mn-lt"/>
                <a:ea typeface="+mn-ea"/>
                <a:cs typeface="+mn-cs"/>
              </a:defRPr>
            </a:lvl5pPr>
            <a:lvl6pPr marL="2616084"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6pPr>
            <a:lvl7pPr marL="3091737"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7pPr>
            <a:lvl8pPr marL="3567389"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8pPr>
            <a:lvl9pPr marL="4043042"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9pPr>
          </a:lstStyle>
          <a:p>
            <a:pPr marL="0" indent="0">
              <a:buNone/>
            </a:pPr>
            <a:r>
              <a:rPr lang="en-US" sz="1600" dirty="0"/>
              <a:t>Mitesh Patel</a:t>
            </a:r>
          </a:p>
          <a:p>
            <a:pPr marL="0" indent="0">
              <a:buNone/>
            </a:pPr>
            <a:r>
              <a:rPr lang="en-US" sz="1600" dirty="0"/>
              <a:t>Managing Director</a:t>
            </a:r>
          </a:p>
        </p:txBody>
      </p:sp>
      <p:pic>
        <p:nvPicPr>
          <p:cNvPr id="97" name="Picture 96">
            <a:extLst>
              <a:ext uri="{FF2B5EF4-FFF2-40B4-BE49-F238E27FC236}">
                <a16:creationId xmlns:a16="http://schemas.microsoft.com/office/drawing/2014/main" id="{744E43D5-652C-483E-81E6-7FA3EDA641EB}"/>
              </a:ext>
            </a:extLst>
          </p:cNvPr>
          <p:cNvPicPr>
            <a:picLocks noChangeAspect="1"/>
          </p:cNvPicPr>
          <p:nvPr/>
        </p:nvPicPr>
        <p:blipFill>
          <a:blip r:embed="rId4"/>
          <a:srcRect/>
          <a:stretch/>
        </p:blipFill>
        <p:spPr>
          <a:xfrm>
            <a:off x="6824557" y="-1"/>
            <a:ext cx="5597217" cy="6994525"/>
          </a:xfrm>
          <a:prstGeom prst="rect">
            <a:avLst/>
          </a:prstGeom>
        </p:spPr>
      </p:pic>
      <p:sp>
        <p:nvSpPr>
          <p:cNvPr id="103" name="Text Placeholder 2">
            <a:extLst>
              <a:ext uri="{FF2B5EF4-FFF2-40B4-BE49-F238E27FC236}">
                <a16:creationId xmlns:a16="http://schemas.microsoft.com/office/drawing/2014/main" id="{CA9E381E-8AAD-429B-92D1-EC365D278040}"/>
              </a:ext>
            </a:extLst>
          </p:cNvPr>
          <p:cNvSpPr txBox="1">
            <a:spLocks/>
          </p:cNvSpPr>
          <p:nvPr/>
        </p:nvSpPr>
        <p:spPr>
          <a:xfrm>
            <a:off x="2576275" y="4914457"/>
            <a:ext cx="1687832" cy="690702"/>
          </a:xfrm>
          <a:prstGeom prst="rect">
            <a:avLst/>
          </a:prstGeom>
        </p:spPr>
        <p:txBody>
          <a:bodyPr lIns="0" rIns="0" anchor="ctr"/>
          <a:lstStyle>
            <a:lvl1pPr marL="233149" marR="0" indent="-233149"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56" kern="1200" spc="0" baseline="0">
                <a:solidFill>
                  <a:schemeClr val="tx1"/>
                </a:solidFill>
                <a:latin typeface="+mn-lt"/>
                <a:ea typeface="+mn-ea"/>
                <a:cs typeface="Segoe UI" panose="020B0502040204020203" pitchFamily="34" charset="0"/>
              </a:defRPr>
            </a:lvl1pPr>
            <a:lvl2pPr marL="466298" marR="0" indent="-233149"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40" kern="1200" spc="0" baseline="0">
                <a:solidFill>
                  <a:schemeClr val="tx1"/>
                </a:solidFill>
                <a:latin typeface="+mn-lt"/>
                <a:ea typeface="+mn-ea"/>
                <a:cs typeface="+mn-cs"/>
              </a:defRPr>
            </a:lvl2pPr>
            <a:lvl3pPr marL="670304" marR="0" indent="-204005"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32" kern="1200" spc="0" baseline="0">
                <a:solidFill>
                  <a:schemeClr val="tx1"/>
                </a:solidFill>
                <a:latin typeface="+mn-lt"/>
                <a:ea typeface="+mn-ea"/>
                <a:cs typeface="+mn-cs"/>
              </a:defRPr>
            </a:lvl3pPr>
            <a:lvl4pPr marL="859738" marR="0" indent="-184576"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28" kern="1200" spc="0" baseline="0">
                <a:solidFill>
                  <a:schemeClr val="tx1"/>
                </a:solidFill>
                <a:latin typeface="+mn-lt"/>
                <a:ea typeface="+mn-ea"/>
                <a:cs typeface="+mn-cs"/>
              </a:defRPr>
            </a:lvl4pPr>
            <a:lvl5pPr marL="1044314" marR="0" indent="-171624"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28" kern="1200" spc="0" baseline="0">
                <a:solidFill>
                  <a:schemeClr val="tx1"/>
                </a:solidFill>
                <a:latin typeface="+mn-lt"/>
                <a:ea typeface="+mn-ea"/>
                <a:cs typeface="+mn-cs"/>
              </a:defRPr>
            </a:lvl5pPr>
            <a:lvl6pPr marL="2616084"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6pPr>
            <a:lvl7pPr marL="3091737"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7pPr>
            <a:lvl8pPr marL="3567389"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8pPr>
            <a:lvl9pPr marL="4043042"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9pPr>
          </a:lstStyle>
          <a:p>
            <a:pPr marL="0" indent="0">
              <a:buNone/>
            </a:pPr>
            <a:r>
              <a:rPr lang="en-US" sz="1600" dirty="0"/>
              <a:t>James Moss</a:t>
            </a:r>
          </a:p>
          <a:p>
            <a:pPr marL="0" indent="0">
              <a:buNone/>
            </a:pPr>
            <a:r>
              <a:rPr lang="en-US" sz="1600" dirty="0"/>
              <a:t>Technical Director</a:t>
            </a:r>
          </a:p>
        </p:txBody>
      </p:sp>
    </p:spTree>
    <p:extLst>
      <p:ext uri="{BB962C8B-B14F-4D97-AF65-F5344CB8AC3E}">
        <p14:creationId xmlns:p14="http://schemas.microsoft.com/office/powerpoint/2010/main" val="3334753071"/>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7E593-6060-4101-8658-899DEC9F7A77}"/>
              </a:ext>
            </a:extLst>
          </p:cNvPr>
          <p:cNvSpPr>
            <a:spLocks noGrp="1"/>
          </p:cNvSpPr>
          <p:nvPr>
            <p:ph type="title"/>
          </p:nvPr>
        </p:nvSpPr>
        <p:spPr>
          <a:xfrm>
            <a:off x="596951" y="2355795"/>
            <a:ext cx="3245833" cy="1107996"/>
          </a:xfrm>
        </p:spPr>
        <p:txBody>
          <a:bodyPr/>
          <a:lstStyle/>
          <a:p>
            <a:r>
              <a:rPr lang="en-GB" dirty="0"/>
              <a:t>Housekeeping Rules</a:t>
            </a:r>
          </a:p>
        </p:txBody>
      </p:sp>
      <p:sp>
        <p:nvSpPr>
          <p:cNvPr id="3" name="Text Placeholder 2">
            <a:extLst>
              <a:ext uri="{FF2B5EF4-FFF2-40B4-BE49-F238E27FC236}">
                <a16:creationId xmlns:a16="http://schemas.microsoft.com/office/drawing/2014/main" id="{5DAC2DA8-3C0E-4E76-AC79-97EC62494C9F}"/>
              </a:ext>
            </a:extLst>
          </p:cNvPr>
          <p:cNvSpPr>
            <a:spLocks noGrp="1"/>
          </p:cNvSpPr>
          <p:nvPr>
            <p:ph type="body" sz="quarter" idx="11"/>
          </p:nvPr>
        </p:nvSpPr>
        <p:spPr>
          <a:xfrm>
            <a:off x="4441841" y="2355794"/>
            <a:ext cx="7400340" cy="3647858"/>
          </a:xfrm>
        </p:spPr>
        <p:txBody>
          <a:bodyPr/>
          <a:lstStyle/>
          <a:p>
            <a:r>
              <a:rPr lang="en-GB" dirty="0"/>
              <a:t>This session is going to be recorded</a:t>
            </a:r>
          </a:p>
          <a:p>
            <a:r>
              <a:rPr lang="en-GB" dirty="0"/>
              <a:t>Please keep yourself muted if you’re not speaking</a:t>
            </a:r>
          </a:p>
          <a:p>
            <a:r>
              <a:rPr lang="en-GB" dirty="0"/>
              <a:t>We will have regular breaks for questions during the session</a:t>
            </a:r>
          </a:p>
          <a:p>
            <a:r>
              <a:rPr lang="en-GB" dirty="0"/>
              <a:t>Please use the chat facility if you have any questions</a:t>
            </a:r>
          </a:p>
        </p:txBody>
      </p:sp>
    </p:spTree>
    <p:extLst>
      <p:ext uri="{BB962C8B-B14F-4D97-AF65-F5344CB8AC3E}">
        <p14:creationId xmlns:p14="http://schemas.microsoft.com/office/powerpoint/2010/main" val="3838750829"/>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7E593-6060-4101-8658-899DEC9F7A77}"/>
              </a:ext>
            </a:extLst>
          </p:cNvPr>
          <p:cNvSpPr>
            <a:spLocks noGrp="1"/>
          </p:cNvSpPr>
          <p:nvPr>
            <p:ph type="title"/>
          </p:nvPr>
        </p:nvSpPr>
        <p:spPr>
          <a:xfrm>
            <a:off x="596951" y="2355795"/>
            <a:ext cx="3245833" cy="553998"/>
          </a:xfrm>
        </p:spPr>
        <p:txBody>
          <a:bodyPr/>
          <a:lstStyle/>
          <a:p>
            <a:r>
              <a:rPr lang="en-GB" dirty="0"/>
              <a:t>Agenda</a:t>
            </a:r>
          </a:p>
        </p:txBody>
      </p:sp>
      <p:sp>
        <p:nvSpPr>
          <p:cNvPr id="3" name="Text Placeholder 2">
            <a:extLst>
              <a:ext uri="{FF2B5EF4-FFF2-40B4-BE49-F238E27FC236}">
                <a16:creationId xmlns:a16="http://schemas.microsoft.com/office/drawing/2014/main" id="{5DAC2DA8-3C0E-4E76-AC79-97EC62494C9F}"/>
              </a:ext>
            </a:extLst>
          </p:cNvPr>
          <p:cNvSpPr>
            <a:spLocks noGrp="1"/>
          </p:cNvSpPr>
          <p:nvPr>
            <p:ph type="body" sz="quarter" idx="11"/>
          </p:nvPr>
        </p:nvSpPr>
        <p:spPr>
          <a:xfrm>
            <a:off x="4441841" y="2355794"/>
            <a:ext cx="7400340" cy="3139321"/>
          </a:xfrm>
        </p:spPr>
        <p:txBody>
          <a:bodyPr/>
          <a:lstStyle/>
          <a:p>
            <a:r>
              <a:rPr lang="en-GB" sz="2000" dirty="0"/>
              <a:t>Cyber security in the news</a:t>
            </a:r>
          </a:p>
          <a:p>
            <a:r>
              <a:rPr lang="en-GB" sz="2000" dirty="0"/>
              <a:t>Evolving threats</a:t>
            </a:r>
          </a:p>
          <a:p>
            <a:r>
              <a:rPr lang="en-GB" sz="2000" dirty="0"/>
              <a:t>Building a cyber security strategy</a:t>
            </a:r>
          </a:p>
          <a:p>
            <a:r>
              <a:rPr lang="en-GB" sz="2000" dirty="0"/>
              <a:t>Recovering from an attack</a:t>
            </a:r>
          </a:p>
          <a:p>
            <a:r>
              <a:rPr lang="en-GB" sz="2000" dirty="0"/>
              <a:t>What happens if you are attacked?</a:t>
            </a:r>
          </a:p>
          <a:p>
            <a:r>
              <a:rPr lang="en-GB" sz="2000" dirty="0"/>
              <a:t>Summary</a:t>
            </a:r>
          </a:p>
          <a:p>
            <a:r>
              <a:rPr lang="en-GB" sz="2000" dirty="0"/>
              <a:t>Questions</a:t>
            </a:r>
          </a:p>
        </p:txBody>
      </p:sp>
    </p:spTree>
    <p:extLst>
      <p:ext uri="{BB962C8B-B14F-4D97-AF65-F5344CB8AC3E}">
        <p14:creationId xmlns:p14="http://schemas.microsoft.com/office/powerpoint/2010/main" val="3609429890"/>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3CFDB1-0906-465A-A3AD-A98C7D6D7AF1}"/>
              </a:ext>
            </a:extLst>
          </p:cNvPr>
          <p:cNvSpPr/>
          <p:nvPr/>
        </p:nvSpPr>
        <p:spPr bwMode="auto">
          <a:xfrm>
            <a:off x="-1" y="-1"/>
            <a:ext cx="5308601" cy="6994525"/>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sp>
        <p:nvSpPr>
          <p:cNvPr id="3" name="TextBox 2">
            <a:extLst>
              <a:ext uri="{FF2B5EF4-FFF2-40B4-BE49-F238E27FC236}">
                <a16:creationId xmlns:a16="http://schemas.microsoft.com/office/drawing/2014/main" id="{D952DB6B-793E-48D1-BD23-C01917AC403E}"/>
              </a:ext>
            </a:extLst>
          </p:cNvPr>
          <p:cNvSpPr txBox="1"/>
          <p:nvPr/>
        </p:nvSpPr>
        <p:spPr>
          <a:xfrm>
            <a:off x="625344" y="825714"/>
            <a:ext cx="4130283" cy="1231106"/>
          </a:xfrm>
          <a:prstGeom prst="rect">
            <a:avLst/>
          </a:prstGeom>
          <a:noFill/>
        </p:spPr>
        <p:txBody>
          <a:bodyPr wrap="square" lIns="0" tIns="0" rIns="0" bIns="0" rtlCol="0">
            <a:spAutoFit/>
          </a:bodyPr>
          <a:lstStyle/>
          <a:p>
            <a:r>
              <a:rPr lang="en-GB" sz="4000" dirty="0">
                <a:solidFill>
                  <a:schemeClr val="bg1"/>
                </a:solidFill>
                <a:latin typeface="+mj-lt"/>
              </a:rPr>
              <a:t>Why is cyber crime growing?</a:t>
            </a:r>
          </a:p>
        </p:txBody>
      </p:sp>
      <p:sp>
        <p:nvSpPr>
          <p:cNvPr id="10" name="Arrow: Bent 9">
            <a:extLst>
              <a:ext uri="{FF2B5EF4-FFF2-40B4-BE49-F238E27FC236}">
                <a16:creationId xmlns:a16="http://schemas.microsoft.com/office/drawing/2014/main" id="{C3DCB9C5-822C-471A-BDA4-E1970FFC1F22}"/>
              </a:ext>
            </a:extLst>
          </p:cNvPr>
          <p:cNvSpPr/>
          <p:nvPr/>
        </p:nvSpPr>
        <p:spPr bwMode="auto">
          <a:xfrm>
            <a:off x="581418" y="2692400"/>
            <a:ext cx="4717658" cy="4302124"/>
          </a:xfrm>
          <a:prstGeom prst="bentArrow">
            <a:avLst>
              <a:gd name="adj1" fmla="val 25000"/>
              <a:gd name="adj2" fmla="val 0"/>
              <a:gd name="adj3" fmla="val 25000"/>
              <a:gd name="adj4" fmla="val 2741"/>
            </a:avLst>
          </a:prstGeom>
          <a:solidFill>
            <a:schemeClr val="accent1"/>
          </a:solid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91440" rIns="0" bIns="91440" numCol="1" spcCol="0" rtlCol="0" fromWordArt="0" anchor="t" anchorCtr="0" forceAA="0" compatLnSpc="1">
            <a:prstTxWarp prst="textNoShape">
              <a:avLst/>
            </a:prstTxWarp>
            <a:noAutofit/>
          </a:bodyPr>
          <a:lstStyle/>
          <a:p>
            <a:pPr lvl="0">
              <a:lnSpc>
                <a:spcPct val="150000"/>
              </a:lnSpc>
            </a:pPr>
            <a:endParaRPr lang="en-US" sz="2000" dirty="0">
              <a:solidFill>
                <a:srgbClr val="FFFFFF"/>
              </a:solidFill>
            </a:endParaRPr>
          </a:p>
        </p:txBody>
      </p:sp>
      <p:sp>
        <p:nvSpPr>
          <p:cNvPr id="15" name="Rectangle 14">
            <a:extLst>
              <a:ext uri="{FF2B5EF4-FFF2-40B4-BE49-F238E27FC236}">
                <a16:creationId xmlns:a16="http://schemas.microsoft.com/office/drawing/2014/main" id="{DB342BDA-4772-4162-AD9B-28EF28B018CA}"/>
              </a:ext>
            </a:extLst>
          </p:cNvPr>
          <p:cNvSpPr/>
          <p:nvPr/>
        </p:nvSpPr>
        <p:spPr>
          <a:xfrm>
            <a:off x="390527" y="2889471"/>
            <a:ext cx="4387056" cy="4154984"/>
          </a:xfrm>
          <a:prstGeom prst="rect">
            <a:avLst/>
          </a:prstGeom>
        </p:spPr>
        <p:txBody>
          <a:bodyPr wrap="square">
            <a:spAutoFit/>
          </a:bodyPr>
          <a:lstStyle/>
          <a:p>
            <a:pPr marL="406400" lvl="0" indent="-406400">
              <a:spcBef>
                <a:spcPts val="2400"/>
              </a:spcBef>
              <a:buBlip>
                <a:blip r:embed="rId3"/>
              </a:buBlip>
            </a:pPr>
            <a:r>
              <a:rPr lang="en-US" sz="2000" dirty="0">
                <a:solidFill>
                  <a:srgbClr val="FFFFFF"/>
                </a:solidFill>
              </a:rPr>
              <a:t>More apps are available</a:t>
            </a:r>
          </a:p>
          <a:p>
            <a:pPr marL="406400" lvl="0" indent="-406400">
              <a:spcBef>
                <a:spcPts val="2400"/>
              </a:spcBef>
              <a:buBlip>
                <a:blip r:embed="rId3"/>
              </a:buBlip>
            </a:pPr>
            <a:r>
              <a:rPr lang="en-GB" sz="2000" dirty="0">
                <a:solidFill>
                  <a:srgbClr val="FFFFFF"/>
                </a:solidFill>
              </a:rPr>
              <a:t>More places to sell data</a:t>
            </a:r>
          </a:p>
          <a:p>
            <a:pPr marL="406400" lvl="0" indent="-406400">
              <a:spcBef>
                <a:spcPts val="2400"/>
              </a:spcBef>
              <a:buBlip>
                <a:blip r:embed="rId3"/>
              </a:buBlip>
            </a:pPr>
            <a:r>
              <a:rPr lang="en-GB" sz="2000" dirty="0">
                <a:solidFill>
                  <a:srgbClr val="FFFFFF"/>
                </a:solidFill>
              </a:rPr>
              <a:t>Data stored in more places</a:t>
            </a:r>
          </a:p>
          <a:p>
            <a:pPr marL="406400" lvl="0" indent="-406400">
              <a:spcBef>
                <a:spcPts val="2400"/>
              </a:spcBef>
              <a:buBlip>
                <a:blip r:embed="rId3"/>
              </a:buBlip>
            </a:pPr>
            <a:r>
              <a:rPr lang="en-GB" sz="2000" dirty="0">
                <a:solidFill>
                  <a:srgbClr val="FFFFFF"/>
                </a:solidFill>
              </a:rPr>
              <a:t>More people can access data</a:t>
            </a:r>
          </a:p>
          <a:p>
            <a:pPr marL="406400" lvl="0" indent="-406400">
              <a:spcBef>
                <a:spcPts val="2400"/>
              </a:spcBef>
              <a:buBlip>
                <a:blip r:embed="rId3"/>
              </a:buBlip>
            </a:pPr>
            <a:r>
              <a:rPr lang="en-GB" sz="2000" dirty="0">
                <a:solidFill>
                  <a:srgbClr val="FFFFFF"/>
                </a:solidFill>
              </a:rPr>
              <a:t>We are living in an age of digitisation – Many things are interconnected</a:t>
            </a:r>
          </a:p>
          <a:p>
            <a:pPr marL="406400" lvl="0" indent="-406400">
              <a:spcBef>
                <a:spcPts val="2400"/>
              </a:spcBef>
              <a:buBlip>
                <a:blip r:embed="rId3"/>
              </a:buBlip>
            </a:pPr>
            <a:endParaRPr lang="en-US" sz="2400" dirty="0">
              <a:solidFill>
                <a:srgbClr val="FFFFFF"/>
              </a:solidFill>
            </a:endParaRPr>
          </a:p>
        </p:txBody>
      </p:sp>
      <p:sp>
        <p:nvSpPr>
          <p:cNvPr id="17" name="Rectangle 16">
            <a:extLst>
              <a:ext uri="{FF2B5EF4-FFF2-40B4-BE49-F238E27FC236}">
                <a16:creationId xmlns:a16="http://schemas.microsoft.com/office/drawing/2014/main" id="{A69C12AD-959A-4FC2-9212-C66D15C2A0E6}"/>
              </a:ext>
            </a:extLst>
          </p:cNvPr>
          <p:cNvSpPr/>
          <p:nvPr/>
        </p:nvSpPr>
        <p:spPr bwMode="auto">
          <a:xfrm>
            <a:off x="5308600" y="263524"/>
            <a:ext cx="6886182" cy="6731000"/>
          </a:xfrm>
          <a:prstGeom prst="rect">
            <a:avLst/>
          </a:prstGeom>
          <a:solidFill>
            <a:schemeClr val="bg1"/>
          </a:solidFill>
          <a:ln w="6350">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r>
              <a:rPr lang="en-US" sz="2000"/>
              <a:t>Russian state-sponsored APT28 hackers have been deploying a custom-made malware named ‘Jaguar Tooth’ on Cisco IOS routers</a:t>
            </a:r>
            <a:endParaRPr lang="en-GB" sz="2000" dirty="0" err="1">
              <a:solidFill>
                <a:srgbClr val="FFFFFF"/>
              </a:solidFill>
              <a:ea typeface="Segoe UI" pitchFamily="34" charset="0"/>
              <a:cs typeface="Segoe UI" pitchFamily="34" charset="0"/>
            </a:endParaRPr>
          </a:p>
        </p:txBody>
      </p:sp>
      <p:sp>
        <p:nvSpPr>
          <p:cNvPr id="83" name="TextBox 82">
            <a:extLst>
              <a:ext uri="{FF2B5EF4-FFF2-40B4-BE49-F238E27FC236}">
                <a16:creationId xmlns:a16="http://schemas.microsoft.com/office/drawing/2014/main" id="{6CCE8348-AA88-43A1-9CE3-5307F0D85A56}"/>
              </a:ext>
            </a:extLst>
          </p:cNvPr>
          <p:cNvSpPr txBox="1"/>
          <p:nvPr/>
        </p:nvSpPr>
        <p:spPr>
          <a:xfrm>
            <a:off x="5740401" y="1833455"/>
            <a:ext cx="2101183" cy="1107996"/>
          </a:xfrm>
          <a:prstGeom prst="rect">
            <a:avLst/>
          </a:prstGeom>
        </p:spPr>
        <p:txBody>
          <a:bodyPr wrap="square" lIns="0" tIns="0" rIns="0" bIns="0" rtlCol="0" anchor="t" anchorCtr="0">
            <a:spAutoFit/>
          </a:bodyPr>
          <a:lstStyle/>
          <a:p>
            <a:r>
              <a:rPr lang="en-AU" sz="1800" dirty="0"/>
              <a:t>Faced large data breach end of 2022 and are facing legal claims</a:t>
            </a:r>
          </a:p>
        </p:txBody>
      </p:sp>
      <p:sp>
        <p:nvSpPr>
          <p:cNvPr id="86" name="TextBox 85">
            <a:extLst>
              <a:ext uri="{FF2B5EF4-FFF2-40B4-BE49-F238E27FC236}">
                <a16:creationId xmlns:a16="http://schemas.microsoft.com/office/drawing/2014/main" id="{784A67FA-92CD-453F-A003-7FC095082CFB}"/>
              </a:ext>
            </a:extLst>
          </p:cNvPr>
          <p:cNvSpPr txBox="1"/>
          <p:nvPr/>
        </p:nvSpPr>
        <p:spPr>
          <a:xfrm>
            <a:off x="9093639" y="1833455"/>
            <a:ext cx="2395220" cy="1107996"/>
          </a:xfrm>
          <a:prstGeom prst="rect">
            <a:avLst/>
          </a:prstGeom>
        </p:spPr>
        <p:txBody>
          <a:bodyPr wrap="square" lIns="0" tIns="0" rIns="0" bIns="0" rtlCol="0" anchor="t" anchorCtr="0">
            <a:spAutoFit/>
          </a:bodyPr>
          <a:lstStyle/>
          <a:p>
            <a:r>
              <a:rPr lang="en-GB" sz="1800" dirty="0"/>
              <a:t>T Mobile disclosed their 2</a:t>
            </a:r>
            <a:r>
              <a:rPr lang="en-GB" sz="1800" baseline="30000" dirty="0"/>
              <a:t>nd</a:t>
            </a:r>
            <a:r>
              <a:rPr lang="en-GB" sz="1800" dirty="0"/>
              <a:t> data breach of the year and their 7</a:t>
            </a:r>
            <a:r>
              <a:rPr lang="en-GB" sz="1800" baseline="30000" dirty="0"/>
              <a:t>th</a:t>
            </a:r>
            <a:r>
              <a:rPr lang="en-GB" sz="1800" dirty="0"/>
              <a:t> since 2018</a:t>
            </a:r>
            <a:endParaRPr lang="en-AU" sz="1800" dirty="0"/>
          </a:p>
        </p:txBody>
      </p:sp>
      <p:sp>
        <p:nvSpPr>
          <p:cNvPr id="87" name="TextBox 86">
            <a:extLst>
              <a:ext uri="{FF2B5EF4-FFF2-40B4-BE49-F238E27FC236}">
                <a16:creationId xmlns:a16="http://schemas.microsoft.com/office/drawing/2014/main" id="{CA559DEF-C10C-4EB3-8DC5-EA7FB5811B06}"/>
              </a:ext>
            </a:extLst>
          </p:cNvPr>
          <p:cNvSpPr txBox="1"/>
          <p:nvPr/>
        </p:nvSpPr>
        <p:spPr>
          <a:xfrm>
            <a:off x="5740401" y="4072262"/>
            <a:ext cx="2489199" cy="1384995"/>
          </a:xfrm>
          <a:prstGeom prst="rect">
            <a:avLst/>
          </a:prstGeom>
        </p:spPr>
        <p:txBody>
          <a:bodyPr wrap="square" lIns="0" tIns="0" rIns="0" bIns="0" rtlCol="0" anchor="t" anchorCtr="0">
            <a:spAutoFit/>
          </a:bodyPr>
          <a:lstStyle/>
          <a:p>
            <a:r>
              <a:rPr lang="en-GB" sz="1800" dirty="0"/>
              <a:t>Outsourcing giant Capita suffered a cyber attack giving hackers access to internal and customer data</a:t>
            </a:r>
            <a:endParaRPr lang="en-AU" sz="1800" dirty="0"/>
          </a:p>
        </p:txBody>
      </p:sp>
      <p:sp>
        <p:nvSpPr>
          <p:cNvPr id="18" name="Text Placeholder 2">
            <a:extLst>
              <a:ext uri="{FF2B5EF4-FFF2-40B4-BE49-F238E27FC236}">
                <a16:creationId xmlns:a16="http://schemas.microsoft.com/office/drawing/2014/main" id="{5A7F482F-1D2D-467E-83F6-FEBBCCFE0291}"/>
              </a:ext>
            </a:extLst>
          </p:cNvPr>
          <p:cNvSpPr txBox="1">
            <a:spLocks/>
          </p:cNvSpPr>
          <p:nvPr/>
        </p:nvSpPr>
        <p:spPr>
          <a:xfrm>
            <a:off x="5591567" y="202397"/>
            <a:ext cx="7400340" cy="547392"/>
          </a:xfrm>
          <a:prstGeom prst="rect">
            <a:avLst/>
          </a:prstGeom>
        </p:spPr>
        <p:txBody>
          <a:bodyPr/>
          <a:lstStyle>
            <a:lvl1pPr marL="233149" marR="0" indent="-233149"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56" kern="1200" spc="0" baseline="0">
                <a:solidFill>
                  <a:schemeClr val="tx1"/>
                </a:solidFill>
                <a:latin typeface="+mn-lt"/>
                <a:ea typeface="+mn-ea"/>
                <a:cs typeface="Segoe UI" panose="020B0502040204020203" pitchFamily="34" charset="0"/>
              </a:defRPr>
            </a:lvl1pPr>
            <a:lvl2pPr marL="466298" marR="0" indent="-233149"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40" kern="1200" spc="0" baseline="0">
                <a:solidFill>
                  <a:schemeClr val="tx1"/>
                </a:solidFill>
                <a:latin typeface="+mn-lt"/>
                <a:ea typeface="+mn-ea"/>
                <a:cs typeface="+mn-cs"/>
              </a:defRPr>
            </a:lvl2pPr>
            <a:lvl3pPr marL="670304" marR="0" indent="-204005"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32" kern="1200" spc="0" baseline="0">
                <a:solidFill>
                  <a:schemeClr val="tx1"/>
                </a:solidFill>
                <a:latin typeface="+mn-lt"/>
                <a:ea typeface="+mn-ea"/>
                <a:cs typeface="+mn-cs"/>
              </a:defRPr>
            </a:lvl3pPr>
            <a:lvl4pPr marL="859738" marR="0" indent="-184576"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28" kern="1200" spc="0" baseline="0">
                <a:solidFill>
                  <a:schemeClr val="tx1"/>
                </a:solidFill>
                <a:latin typeface="+mn-lt"/>
                <a:ea typeface="+mn-ea"/>
                <a:cs typeface="+mn-cs"/>
              </a:defRPr>
            </a:lvl4pPr>
            <a:lvl5pPr marL="1044314" marR="0" indent="-171624"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28" kern="1200" spc="0" baseline="0">
                <a:solidFill>
                  <a:schemeClr val="tx1"/>
                </a:solidFill>
                <a:latin typeface="+mn-lt"/>
                <a:ea typeface="+mn-ea"/>
                <a:cs typeface="+mn-cs"/>
              </a:defRPr>
            </a:lvl5pPr>
            <a:lvl6pPr marL="2616084"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6pPr>
            <a:lvl7pPr marL="3091737"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7pPr>
            <a:lvl8pPr marL="3567389"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8pPr>
            <a:lvl9pPr marL="4043042"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9pPr>
          </a:lstStyle>
          <a:p>
            <a:pPr marL="0" indent="0">
              <a:buNone/>
            </a:pPr>
            <a:r>
              <a:rPr lang="en-GB" sz="2800" b="1" dirty="0"/>
              <a:t>Recent breaches in the headlines</a:t>
            </a:r>
          </a:p>
        </p:txBody>
      </p:sp>
      <p:sp>
        <p:nvSpPr>
          <p:cNvPr id="26" name="Text Placeholder 2">
            <a:extLst>
              <a:ext uri="{FF2B5EF4-FFF2-40B4-BE49-F238E27FC236}">
                <a16:creationId xmlns:a16="http://schemas.microsoft.com/office/drawing/2014/main" id="{5CEFF45E-9C3C-4144-B043-BF5BD2EF68D9}"/>
              </a:ext>
            </a:extLst>
          </p:cNvPr>
          <p:cNvSpPr txBox="1">
            <a:spLocks/>
          </p:cNvSpPr>
          <p:nvPr/>
        </p:nvSpPr>
        <p:spPr>
          <a:xfrm>
            <a:off x="5699128" y="5607873"/>
            <a:ext cx="6454381" cy="1184255"/>
          </a:xfrm>
          <a:prstGeom prst="rect">
            <a:avLst/>
          </a:prstGeom>
        </p:spPr>
        <p:txBody>
          <a:bodyPr/>
          <a:lstStyle>
            <a:lvl1pPr marL="233149" marR="0" indent="-233149"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56" kern="1200" spc="0" baseline="0">
                <a:solidFill>
                  <a:schemeClr val="tx1"/>
                </a:solidFill>
                <a:latin typeface="+mn-lt"/>
                <a:ea typeface="+mn-ea"/>
                <a:cs typeface="Segoe UI" panose="020B0502040204020203" pitchFamily="34" charset="0"/>
              </a:defRPr>
            </a:lvl1pPr>
            <a:lvl2pPr marL="466298" marR="0" indent="-233149"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40" kern="1200" spc="0" baseline="0">
                <a:solidFill>
                  <a:schemeClr val="tx1"/>
                </a:solidFill>
                <a:latin typeface="+mn-lt"/>
                <a:ea typeface="+mn-ea"/>
                <a:cs typeface="+mn-cs"/>
              </a:defRPr>
            </a:lvl2pPr>
            <a:lvl3pPr marL="670304" marR="0" indent="-204005"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32" kern="1200" spc="0" baseline="0">
                <a:solidFill>
                  <a:schemeClr val="tx1"/>
                </a:solidFill>
                <a:latin typeface="+mn-lt"/>
                <a:ea typeface="+mn-ea"/>
                <a:cs typeface="+mn-cs"/>
              </a:defRPr>
            </a:lvl3pPr>
            <a:lvl4pPr marL="859738" marR="0" indent="-184576"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28" kern="1200" spc="0" baseline="0">
                <a:solidFill>
                  <a:schemeClr val="tx1"/>
                </a:solidFill>
                <a:latin typeface="+mn-lt"/>
                <a:ea typeface="+mn-ea"/>
                <a:cs typeface="+mn-cs"/>
              </a:defRPr>
            </a:lvl4pPr>
            <a:lvl5pPr marL="1044314" marR="0" indent="-171624"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28" kern="1200" spc="0" baseline="0">
                <a:solidFill>
                  <a:schemeClr val="tx1"/>
                </a:solidFill>
                <a:latin typeface="+mn-lt"/>
                <a:ea typeface="+mn-ea"/>
                <a:cs typeface="+mn-cs"/>
              </a:defRPr>
            </a:lvl5pPr>
            <a:lvl6pPr marL="2616084"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6pPr>
            <a:lvl7pPr marL="3091737"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7pPr>
            <a:lvl8pPr marL="3567389"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8pPr>
            <a:lvl9pPr marL="4043042"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9pPr>
          </a:lstStyle>
          <a:p>
            <a:pPr marL="0" indent="0">
              <a:buNone/>
            </a:pPr>
            <a:r>
              <a:rPr lang="en-GB" sz="2800" b="1" dirty="0"/>
              <a:t>4.3 Million records breached in April 2023</a:t>
            </a:r>
          </a:p>
        </p:txBody>
      </p:sp>
      <p:pic>
        <p:nvPicPr>
          <p:cNvPr id="4" name="Picture 3">
            <a:extLst>
              <a:ext uri="{FF2B5EF4-FFF2-40B4-BE49-F238E27FC236}">
                <a16:creationId xmlns:a16="http://schemas.microsoft.com/office/drawing/2014/main" id="{622E3A58-5EF3-4B14-78EC-763BC1A17A51}"/>
              </a:ext>
            </a:extLst>
          </p:cNvPr>
          <p:cNvPicPr>
            <a:picLocks noChangeAspect="1"/>
          </p:cNvPicPr>
          <p:nvPr/>
        </p:nvPicPr>
        <p:blipFill>
          <a:blip r:embed="rId4"/>
          <a:stretch>
            <a:fillRect/>
          </a:stretch>
        </p:blipFill>
        <p:spPr>
          <a:xfrm>
            <a:off x="6318302" y="810916"/>
            <a:ext cx="865819" cy="865819"/>
          </a:xfrm>
          <a:prstGeom prst="rect">
            <a:avLst/>
          </a:prstGeom>
        </p:spPr>
      </p:pic>
      <p:pic>
        <p:nvPicPr>
          <p:cNvPr id="6" name="Picture 5">
            <a:extLst>
              <a:ext uri="{FF2B5EF4-FFF2-40B4-BE49-F238E27FC236}">
                <a16:creationId xmlns:a16="http://schemas.microsoft.com/office/drawing/2014/main" id="{E78E48F0-1844-818C-84BB-34CE441FDE26}"/>
              </a:ext>
            </a:extLst>
          </p:cNvPr>
          <p:cNvPicPr>
            <a:picLocks noChangeAspect="1"/>
          </p:cNvPicPr>
          <p:nvPr/>
        </p:nvPicPr>
        <p:blipFill>
          <a:blip r:embed="rId5"/>
          <a:stretch>
            <a:fillRect/>
          </a:stretch>
        </p:blipFill>
        <p:spPr>
          <a:xfrm>
            <a:off x="9854342" y="825714"/>
            <a:ext cx="865819" cy="865819"/>
          </a:xfrm>
          <a:prstGeom prst="rect">
            <a:avLst/>
          </a:prstGeom>
        </p:spPr>
      </p:pic>
      <p:pic>
        <p:nvPicPr>
          <p:cNvPr id="8" name="Picture 7">
            <a:extLst>
              <a:ext uri="{FF2B5EF4-FFF2-40B4-BE49-F238E27FC236}">
                <a16:creationId xmlns:a16="http://schemas.microsoft.com/office/drawing/2014/main" id="{4A3F2AF8-0B0A-B963-1C79-CC46A14366AB}"/>
              </a:ext>
            </a:extLst>
          </p:cNvPr>
          <p:cNvPicPr>
            <a:picLocks noChangeAspect="1"/>
          </p:cNvPicPr>
          <p:nvPr/>
        </p:nvPicPr>
        <p:blipFill>
          <a:blip r:embed="rId6"/>
          <a:stretch>
            <a:fillRect/>
          </a:stretch>
        </p:blipFill>
        <p:spPr>
          <a:xfrm>
            <a:off x="6352484" y="3092067"/>
            <a:ext cx="873816" cy="873816"/>
          </a:xfrm>
          <a:prstGeom prst="rect">
            <a:avLst/>
          </a:prstGeom>
        </p:spPr>
      </p:pic>
      <p:pic>
        <p:nvPicPr>
          <p:cNvPr id="9" name="Picture 8">
            <a:extLst>
              <a:ext uri="{FF2B5EF4-FFF2-40B4-BE49-F238E27FC236}">
                <a16:creationId xmlns:a16="http://schemas.microsoft.com/office/drawing/2014/main" id="{AF4450C1-D875-95C7-C6DA-3D1B346199DD}"/>
              </a:ext>
            </a:extLst>
          </p:cNvPr>
          <p:cNvPicPr>
            <a:picLocks noChangeAspect="1"/>
          </p:cNvPicPr>
          <p:nvPr/>
        </p:nvPicPr>
        <p:blipFill>
          <a:blip r:embed="rId7"/>
          <a:stretch>
            <a:fillRect/>
          </a:stretch>
        </p:blipFill>
        <p:spPr>
          <a:xfrm>
            <a:off x="9854342" y="3094519"/>
            <a:ext cx="873815" cy="873815"/>
          </a:xfrm>
          <a:prstGeom prst="rect">
            <a:avLst/>
          </a:prstGeom>
        </p:spPr>
      </p:pic>
      <p:sp>
        <p:nvSpPr>
          <p:cNvPr id="12" name="TextBox 11">
            <a:extLst>
              <a:ext uri="{FF2B5EF4-FFF2-40B4-BE49-F238E27FC236}">
                <a16:creationId xmlns:a16="http://schemas.microsoft.com/office/drawing/2014/main" id="{CE40DD91-06C1-A77C-4064-ECCB7DDD1C76}"/>
              </a:ext>
            </a:extLst>
          </p:cNvPr>
          <p:cNvSpPr txBox="1"/>
          <p:nvPr/>
        </p:nvSpPr>
        <p:spPr>
          <a:xfrm>
            <a:off x="9144001" y="4091115"/>
            <a:ext cx="2489199" cy="1384995"/>
          </a:xfrm>
          <a:prstGeom prst="rect">
            <a:avLst/>
          </a:prstGeom>
        </p:spPr>
        <p:txBody>
          <a:bodyPr wrap="square" lIns="0" tIns="0" rIns="0" bIns="0" rtlCol="0" anchor="t" anchorCtr="0">
            <a:spAutoFit/>
          </a:bodyPr>
          <a:lstStyle/>
          <a:p>
            <a:r>
              <a:rPr lang="en-GB" sz="1800" dirty="0"/>
              <a:t>Russian state sponsored hackers have been deploying custom made malware on Cisco IOS routers</a:t>
            </a:r>
            <a:endParaRPr lang="en-AU" sz="1800" dirty="0"/>
          </a:p>
        </p:txBody>
      </p:sp>
    </p:spTree>
    <p:extLst>
      <p:ext uri="{BB962C8B-B14F-4D97-AF65-F5344CB8AC3E}">
        <p14:creationId xmlns:p14="http://schemas.microsoft.com/office/powerpoint/2010/main" val="416455892"/>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0C234-E04E-450B-9061-85590A62F05E}"/>
              </a:ext>
            </a:extLst>
          </p:cNvPr>
          <p:cNvSpPr>
            <a:spLocks noGrp="1"/>
          </p:cNvSpPr>
          <p:nvPr>
            <p:ph type="title"/>
          </p:nvPr>
        </p:nvSpPr>
        <p:spPr>
          <a:xfrm>
            <a:off x="600059" y="466301"/>
            <a:ext cx="11239464" cy="565091"/>
          </a:xfrm>
        </p:spPr>
        <p:txBody>
          <a:bodyPr/>
          <a:lstStyle/>
          <a:p>
            <a:r>
              <a:rPr lang="en-GB" dirty="0"/>
              <a:t>Cyber security in the news</a:t>
            </a:r>
          </a:p>
        </p:txBody>
      </p:sp>
      <p:sp>
        <p:nvSpPr>
          <p:cNvPr id="3" name="Rectangle 2">
            <a:extLst>
              <a:ext uri="{FF2B5EF4-FFF2-40B4-BE49-F238E27FC236}">
                <a16:creationId xmlns:a16="http://schemas.microsoft.com/office/drawing/2014/main" id="{FBE081AA-BA6A-4D2C-A9F8-7964849B9020}"/>
              </a:ext>
            </a:extLst>
          </p:cNvPr>
          <p:cNvSpPr/>
          <p:nvPr/>
        </p:nvSpPr>
        <p:spPr bwMode="auto">
          <a:xfrm>
            <a:off x="-1" y="3481837"/>
            <a:ext cx="12436475" cy="2124421"/>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sp>
        <p:nvSpPr>
          <p:cNvPr id="6" name="Arrow: Bent 5">
            <a:extLst>
              <a:ext uri="{FF2B5EF4-FFF2-40B4-BE49-F238E27FC236}">
                <a16:creationId xmlns:a16="http://schemas.microsoft.com/office/drawing/2014/main" id="{0E079BA4-8F07-4447-9D7E-B1D82E67FB0F}"/>
              </a:ext>
            </a:extLst>
          </p:cNvPr>
          <p:cNvSpPr/>
          <p:nvPr/>
        </p:nvSpPr>
        <p:spPr bwMode="auto">
          <a:xfrm>
            <a:off x="584200" y="3253237"/>
            <a:ext cx="5634037" cy="2124421"/>
          </a:xfrm>
          <a:prstGeom prst="bentArrow">
            <a:avLst>
              <a:gd name="adj1" fmla="val 25000"/>
              <a:gd name="adj2" fmla="val 0"/>
              <a:gd name="adj3" fmla="val 25000"/>
              <a:gd name="adj4" fmla="val 3642"/>
            </a:avLst>
          </a:prstGeom>
          <a:solidFill>
            <a:schemeClr val="accent1"/>
          </a:solidFill>
          <a:ln w="6350">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sp>
        <p:nvSpPr>
          <p:cNvPr id="71" name="Arrow: Bent 70">
            <a:extLst>
              <a:ext uri="{FF2B5EF4-FFF2-40B4-BE49-F238E27FC236}">
                <a16:creationId xmlns:a16="http://schemas.microsoft.com/office/drawing/2014/main" id="{A98B3789-4672-4B00-8AAF-03C529286196}"/>
              </a:ext>
            </a:extLst>
          </p:cNvPr>
          <p:cNvSpPr/>
          <p:nvPr/>
        </p:nvSpPr>
        <p:spPr bwMode="auto">
          <a:xfrm flipH="1">
            <a:off x="6110514" y="3253238"/>
            <a:ext cx="5498874" cy="2124421"/>
          </a:xfrm>
          <a:prstGeom prst="bentArrow">
            <a:avLst>
              <a:gd name="adj1" fmla="val 25000"/>
              <a:gd name="adj2" fmla="val 0"/>
              <a:gd name="adj3" fmla="val 25000"/>
              <a:gd name="adj4" fmla="val 4130"/>
            </a:avLst>
          </a:prstGeom>
          <a:solidFill>
            <a:schemeClr val="accent1"/>
          </a:solidFill>
          <a:ln w="6350">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sp>
        <p:nvSpPr>
          <p:cNvPr id="10" name="Rectangle: Rounded Corners 9">
            <a:extLst>
              <a:ext uri="{FF2B5EF4-FFF2-40B4-BE49-F238E27FC236}">
                <a16:creationId xmlns:a16="http://schemas.microsoft.com/office/drawing/2014/main" id="{0CFD07C3-2B6C-4601-9557-FB2023724AFF}"/>
              </a:ext>
            </a:extLst>
          </p:cNvPr>
          <p:cNvSpPr/>
          <p:nvPr/>
        </p:nvSpPr>
        <p:spPr bwMode="auto">
          <a:xfrm>
            <a:off x="1443473" y="3222281"/>
            <a:ext cx="1097280" cy="64008"/>
          </a:xfrm>
          <a:prstGeom prst="roundRect">
            <a:avLst>
              <a:gd name="adj" fmla="val 50000"/>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grpSp>
        <p:nvGrpSpPr>
          <p:cNvPr id="72" name="Group 71">
            <a:extLst>
              <a:ext uri="{FF2B5EF4-FFF2-40B4-BE49-F238E27FC236}">
                <a16:creationId xmlns:a16="http://schemas.microsoft.com/office/drawing/2014/main" id="{334BF856-8D05-4FF5-AE98-059F0EEDDA55}"/>
              </a:ext>
            </a:extLst>
          </p:cNvPr>
          <p:cNvGrpSpPr/>
          <p:nvPr/>
        </p:nvGrpSpPr>
        <p:grpSpPr>
          <a:xfrm>
            <a:off x="1535730" y="1541454"/>
            <a:ext cx="912766" cy="912766"/>
            <a:chOff x="1814286" y="1856921"/>
            <a:chExt cx="1001486" cy="1001486"/>
          </a:xfrm>
          <a:effectLst>
            <a:outerShdw blurRad="50800" dist="38100" dir="5400000" algn="t" rotWithShape="0">
              <a:prstClr val="black">
                <a:alpha val="40000"/>
              </a:prstClr>
            </a:outerShdw>
          </a:effectLst>
        </p:grpSpPr>
        <p:sp>
          <p:nvSpPr>
            <p:cNvPr id="73" name="Oval 72">
              <a:extLst>
                <a:ext uri="{FF2B5EF4-FFF2-40B4-BE49-F238E27FC236}">
                  <a16:creationId xmlns:a16="http://schemas.microsoft.com/office/drawing/2014/main" id="{9FE65D05-D06E-4AF2-AAEA-EA3638EDA707}"/>
                </a:ext>
              </a:extLst>
            </p:cNvPr>
            <p:cNvSpPr/>
            <p:nvPr/>
          </p:nvSpPr>
          <p:spPr bwMode="auto">
            <a:xfrm>
              <a:off x="1814286" y="1856921"/>
              <a:ext cx="1001486" cy="1001486"/>
            </a:xfrm>
            <a:prstGeom prst="ellipse">
              <a:avLst/>
            </a:prstGeom>
            <a:solidFill>
              <a:schemeClr val="tx2"/>
            </a:solidFill>
            <a:ln w="3175" cap="rnd">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sp>
          <p:nvSpPr>
            <p:cNvPr id="74" name="Oval 73">
              <a:extLst>
                <a:ext uri="{FF2B5EF4-FFF2-40B4-BE49-F238E27FC236}">
                  <a16:creationId xmlns:a16="http://schemas.microsoft.com/office/drawing/2014/main" id="{D2A10C4E-0764-414A-A3A7-C0A437D93594}"/>
                </a:ext>
              </a:extLst>
            </p:cNvPr>
            <p:cNvSpPr/>
            <p:nvPr/>
          </p:nvSpPr>
          <p:spPr bwMode="auto">
            <a:xfrm>
              <a:off x="1887991" y="1930626"/>
              <a:ext cx="854076" cy="854076"/>
            </a:xfrm>
            <a:prstGeom prst="ellipse">
              <a:avLst/>
            </a:prstGeom>
            <a:solidFill>
              <a:schemeClr val="bg1"/>
            </a:solidFill>
            <a:ln>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grpSp>
      <p:sp>
        <p:nvSpPr>
          <p:cNvPr id="12" name="TextBox 11">
            <a:extLst>
              <a:ext uri="{FF2B5EF4-FFF2-40B4-BE49-F238E27FC236}">
                <a16:creationId xmlns:a16="http://schemas.microsoft.com/office/drawing/2014/main" id="{FB3D77C1-1F81-4A66-B0B1-98F249928211}"/>
              </a:ext>
            </a:extLst>
          </p:cNvPr>
          <p:cNvSpPr txBox="1"/>
          <p:nvPr/>
        </p:nvSpPr>
        <p:spPr>
          <a:xfrm>
            <a:off x="600059" y="1124712"/>
            <a:ext cx="7623625" cy="276999"/>
          </a:xfrm>
          <a:prstGeom prst="rect">
            <a:avLst/>
          </a:prstGeom>
          <a:noFill/>
        </p:spPr>
        <p:txBody>
          <a:bodyPr wrap="none" lIns="0" tIns="0" rIns="0" bIns="0" rtlCol="0">
            <a:spAutoFit/>
          </a:bodyPr>
          <a:lstStyle/>
          <a:p>
            <a:r>
              <a:rPr lang="en-GB" sz="1800" dirty="0"/>
              <a:t>Cyber criminals aren’t just going after the big-name organisations anymore</a:t>
            </a:r>
          </a:p>
        </p:txBody>
      </p:sp>
      <p:sp>
        <p:nvSpPr>
          <p:cNvPr id="79" name="TextBox 78">
            <a:extLst>
              <a:ext uri="{FF2B5EF4-FFF2-40B4-BE49-F238E27FC236}">
                <a16:creationId xmlns:a16="http://schemas.microsoft.com/office/drawing/2014/main" id="{83F8AA4D-93BF-4C4D-85FB-2B4E2FD405B2}"/>
              </a:ext>
            </a:extLst>
          </p:cNvPr>
          <p:cNvSpPr txBox="1"/>
          <p:nvPr/>
        </p:nvSpPr>
        <p:spPr>
          <a:xfrm>
            <a:off x="1432992" y="2518808"/>
            <a:ext cx="1118255" cy="615553"/>
          </a:xfrm>
          <a:prstGeom prst="rect">
            <a:avLst/>
          </a:prstGeom>
          <a:noFill/>
        </p:spPr>
        <p:txBody>
          <a:bodyPr wrap="none" lIns="0" tIns="0" rIns="0" bIns="0" rtlCol="0">
            <a:spAutoFit/>
          </a:bodyPr>
          <a:lstStyle/>
          <a:p>
            <a:pPr algn="ctr"/>
            <a:r>
              <a:rPr lang="en-US" sz="2000" dirty="0">
                <a:latin typeface="Segoe UI Semibold" panose="020B0702040204020203" pitchFamily="34" charset="0"/>
                <a:cs typeface="Segoe UI Semibold" panose="020B0702040204020203" pitchFamily="34" charset="0"/>
              </a:rPr>
              <a:t>More</a:t>
            </a:r>
          </a:p>
          <a:p>
            <a:pPr algn="ctr"/>
            <a:r>
              <a:rPr lang="en-US" sz="2000" dirty="0">
                <a:latin typeface="Segoe UI Semibold" panose="020B0702040204020203" pitchFamily="34" charset="0"/>
                <a:cs typeface="Segoe UI Semibold" panose="020B0702040204020203" pitchFamily="34" charset="0"/>
              </a:rPr>
              <a:t>and more</a:t>
            </a:r>
          </a:p>
        </p:txBody>
      </p:sp>
      <p:sp>
        <p:nvSpPr>
          <p:cNvPr id="83" name="Rectangle: Rounded Corners 82">
            <a:extLst>
              <a:ext uri="{FF2B5EF4-FFF2-40B4-BE49-F238E27FC236}">
                <a16:creationId xmlns:a16="http://schemas.microsoft.com/office/drawing/2014/main" id="{1F1695A4-99C0-488F-BA42-2399833F5A4C}"/>
              </a:ext>
            </a:extLst>
          </p:cNvPr>
          <p:cNvSpPr/>
          <p:nvPr/>
        </p:nvSpPr>
        <p:spPr bwMode="auto">
          <a:xfrm>
            <a:off x="4179397" y="3222281"/>
            <a:ext cx="1097280" cy="64008"/>
          </a:xfrm>
          <a:prstGeom prst="roundRect">
            <a:avLst>
              <a:gd name="adj" fmla="val 50000"/>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grpSp>
        <p:nvGrpSpPr>
          <p:cNvPr id="84" name="Group 83">
            <a:extLst>
              <a:ext uri="{FF2B5EF4-FFF2-40B4-BE49-F238E27FC236}">
                <a16:creationId xmlns:a16="http://schemas.microsoft.com/office/drawing/2014/main" id="{DFAE63E8-B5C5-4A05-A1A0-83325D7D4410}"/>
              </a:ext>
            </a:extLst>
          </p:cNvPr>
          <p:cNvGrpSpPr/>
          <p:nvPr/>
        </p:nvGrpSpPr>
        <p:grpSpPr>
          <a:xfrm>
            <a:off x="4271654" y="1541454"/>
            <a:ext cx="912766" cy="912766"/>
            <a:chOff x="1814286" y="1856921"/>
            <a:chExt cx="1001486" cy="1001486"/>
          </a:xfrm>
          <a:effectLst>
            <a:outerShdw blurRad="50800" dist="38100" dir="5400000" algn="t" rotWithShape="0">
              <a:prstClr val="black">
                <a:alpha val="40000"/>
              </a:prstClr>
            </a:outerShdw>
          </a:effectLst>
        </p:grpSpPr>
        <p:sp>
          <p:nvSpPr>
            <p:cNvPr id="85" name="Oval 84">
              <a:extLst>
                <a:ext uri="{FF2B5EF4-FFF2-40B4-BE49-F238E27FC236}">
                  <a16:creationId xmlns:a16="http://schemas.microsoft.com/office/drawing/2014/main" id="{A4AD2092-C885-4851-8B6B-7B45B9CC7C75}"/>
                </a:ext>
              </a:extLst>
            </p:cNvPr>
            <p:cNvSpPr/>
            <p:nvPr/>
          </p:nvSpPr>
          <p:spPr bwMode="auto">
            <a:xfrm>
              <a:off x="1814286" y="1856921"/>
              <a:ext cx="1001486" cy="1001486"/>
            </a:xfrm>
            <a:prstGeom prst="ellipse">
              <a:avLst/>
            </a:prstGeom>
            <a:solidFill>
              <a:schemeClr val="tx2"/>
            </a:solidFill>
            <a:ln w="3175" cap="rnd">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sp>
          <p:nvSpPr>
            <p:cNvPr id="86" name="Oval 85">
              <a:extLst>
                <a:ext uri="{FF2B5EF4-FFF2-40B4-BE49-F238E27FC236}">
                  <a16:creationId xmlns:a16="http://schemas.microsoft.com/office/drawing/2014/main" id="{6722B446-98B3-463B-AEFE-24E80426FF32}"/>
                </a:ext>
              </a:extLst>
            </p:cNvPr>
            <p:cNvSpPr/>
            <p:nvPr/>
          </p:nvSpPr>
          <p:spPr bwMode="auto">
            <a:xfrm>
              <a:off x="1887991" y="1930626"/>
              <a:ext cx="854076" cy="854076"/>
            </a:xfrm>
            <a:prstGeom prst="ellipse">
              <a:avLst/>
            </a:prstGeom>
            <a:solidFill>
              <a:schemeClr val="bg1"/>
            </a:solidFill>
            <a:ln>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grpSp>
      <p:sp>
        <p:nvSpPr>
          <p:cNvPr id="87" name="TextBox 86">
            <a:extLst>
              <a:ext uri="{FF2B5EF4-FFF2-40B4-BE49-F238E27FC236}">
                <a16:creationId xmlns:a16="http://schemas.microsoft.com/office/drawing/2014/main" id="{D5167098-7D60-4DB3-9756-2EB2DF8920B6}"/>
              </a:ext>
            </a:extLst>
          </p:cNvPr>
          <p:cNvSpPr txBox="1"/>
          <p:nvPr/>
        </p:nvSpPr>
        <p:spPr>
          <a:xfrm>
            <a:off x="4189749" y="2518808"/>
            <a:ext cx="1076577" cy="615553"/>
          </a:xfrm>
          <a:prstGeom prst="rect">
            <a:avLst/>
          </a:prstGeom>
          <a:noFill/>
        </p:spPr>
        <p:txBody>
          <a:bodyPr wrap="none" lIns="0" tIns="0" rIns="0" bIns="0" rtlCol="0">
            <a:spAutoFit/>
          </a:bodyPr>
          <a:lstStyle/>
          <a:p>
            <a:pPr algn="ctr"/>
            <a:r>
              <a:rPr lang="en-US" sz="2000" dirty="0">
                <a:latin typeface="Segoe UI Semibold" panose="020B0702040204020203" pitchFamily="34" charset="0"/>
                <a:cs typeface="Segoe UI Semibold" panose="020B0702040204020203" pitchFamily="34" charset="0"/>
              </a:rPr>
              <a:t>Costs</a:t>
            </a:r>
          </a:p>
          <a:p>
            <a:pPr algn="ctr"/>
            <a:r>
              <a:rPr lang="en-US" sz="2000" dirty="0">
                <a:latin typeface="Segoe UI Semibold" panose="020B0702040204020203" pitchFamily="34" charset="0"/>
                <a:cs typeface="Segoe UI Semibold" panose="020B0702040204020203" pitchFamily="34" charset="0"/>
              </a:rPr>
              <a:t>are rising</a:t>
            </a:r>
          </a:p>
        </p:txBody>
      </p:sp>
      <p:sp>
        <p:nvSpPr>
          <p:cNvPr id="88" name="Rectangle: Rounded Corners 87">
            <a:extLst>
              <a:ext uri="{FF2B5EF4-FFF2-40B4-BE49-F238E27FC236}">
                <a16:creationId xmlns:a16="http://schemas.microsoft.com/office/drawing/2014/main" id="{89A29616-F073-433C-8E41-B8353D6BB76D}"/>
              </a:ext>
            </a:extLst>
          </p:cNvPr>
          <p:cNvSpPr/>
          <p:nvPr/>
        </p:nvSpPr>
        <p:spPr bwMode="auto">
          <a:xfrm>
            <a:off x="6915321" y="3222281"/>
            <a:ext cx="1097280" cy="64008"/>
          </a:xfrm>
          <a:prstGeom prst="roundRect">
            <a:avLst>
              <a:gd name="adj" fmla="val 50000"/>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grpSp>
        <p:nvGrpSpPr>
          <p:cNvPr id="89" name="Group 88">
            <a:extLst>
              <a:ext uri="{FF2B5EF4-FFF2-40B4-BE49-F238E27FC236}">
                <a16:creationId xmlns:a16="http://schemas.microsoft.com/office/drawing/2014/main" id="{C4B7ACA4-F7D6-473E-8DDF-D39523BDBE2B}"/>
              </a:ext>
            </a:extLst>
          </p:cNvPr>
          <p:cNvGrpSpPr/>
          <p:nvPr/>
        </p:nvGrpSpPr>
        <p:grpSpPr>
          <a:xfrm>
            <a:off x="7007578" y="1541454"/>
            <a:ext cx="912766" cy="912766"/>
            <a:chOff x="1814286" y="1856921"/>
            <a:chExt cx="1001486" cy="1001486"/>
          </a:xfrm>
          <a:effectLst>
            <a:outerShdw blurRad="50800" dist="38100" dir="5400000" algn="t" rotWithShape="0">
              <a:prstClr val="black">
                <a:alpha val="40000"/>
              </a:prstClr>
            </a:outerShdw>
          </a:effectLst>
        </p:grpSpPr>
        <p:sp>
          <p:nvSpPr>
            <p:cNvPr id="90" name="Oval 89">
              <a:extLst>
                <a:ext uri="{FF2B5EF4-FFF2-40B4-BE49-F238E27FC236}">
                  <a16:creationId xmlns:a16="http://schemas.microsoft.com/office/drawing/2014/main" id="{7B00AC03-A913-450D-B7E2-04A90C1E8476}"/>
                </a:ext>
              </a:extLst>
            </p:cNvPr>
            <p:cNvSpPr/>
            <p:nvPr/>
          </p:nvSpPr>
          <p:spPr bwMode="auto">
            <a:xfrm>
              <a:off x="1814286" y="1856921"/>
              <a:ext cx="1001486" cy="1001486"/>
            </a:xfrm>
            <a:prstGeom prst="ellipse">
              <a:avLst/>
            </a:prstGeom>
            <a:solidFill>
              <a:schemeClr val="tx2"/>
            </a:solidFill>
            <a:ln w="3175" cap="rnd">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sp>
          <p:nvSpPr>
            <p:cNvPr id="91" name="Oval 90">
              <a:extLst>
                <a:ext uri="{FF2B5EF4-FFF2-40B4-BE49-F238E27FC236}">
                  <a16:creationId xmlns:a16="http://schemas.microsoft.com/office/drawing/2014/main" id="{76FE0681-45F5-4E1F-BB64-E53F6994C549}"/>
                </a:ext>
              </a:extLst>
            </p:cNvPr>
            <p:cNvSpPr/>
            <p:nvPr/>
          </p:nvSpPr>
          <p:spPr bwMode="auto">
            <a:xfrm>
              <a:off x="1887991" y="1930626"/>
              <a:ext cx="854076" cy="854076"/>
            </a:xfrm>
            <a:prstGeom prst="ellipse">
              <a:avLst/>
            </a:prstGeom>
            <a:solidFill>
              <a:schemeClr val="bg1"/>
            </a:solidFill>
            <a:ln>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grpSp>
      <p:sp>
        <p:nvSpPr>
          <p:cNvPr id="92" name="TextBox 91">
            <a:extLst>
              <a:ext uri="{FF2B5EF4-FFF2-40B4-BE49-F238E27FC236}">
                <a16:creationId xmlns:a16="http://schemas.microsoft.com/office/drawing/2014/main" id="{BE38B6FD-4C0E-4BB0-BD48-20A89E179857}"/>
              </a:ext>
            </a:extLst>
          </p:cNvPr>
          <p:cNvSpPr txBox="1"/>
          <p:nvPr/>
        </p:nvSpPr>
        <p:spPr>
          <a:xfrm>
            <a:off x="7013167" y="2518808"/>
            <a:ext cx="901592" cy="615553"/>
          </a:xfrm>
          <a:prstGeom prst="rect">
            <a:avLst/>
          </a:prstGeom>
          <a:noFill/>
        </p:spPr>
        <p:txBody>
          <a:bodyPr wrap="none" lIns="0" tIns="0" rIns="0" bIns="0" rtlCol="0">
            <a:spAutoFit/>
          </a:bodyPr>
          <a:lstStyle/>
          <a:p>
            <a:pPr algn="ctr"/>
            <a:r>
              <a:rPr lang="en-US" sz="2000" dirty="0">
                <a:latin typeface="Segoe UI Semibold" panose="020B0702040204020203" pitchFamily="34" charset="0"/>
                <a:cs typeface="Segoe UI Semibold" panose="020B0702040204020203" pitchFamily="34" charset="0"/>
              </a:rPr>
              <a:t>Are you</a:t>
            </a:r>
          </a:p>
          <a:p>
            <a:pPr algn="ctr"/>
            <a:r>
              <a:rPr lang="en-US" sz="2000" dirty="0">
                <a:latin typeface="Segoe UI Semibold" panose="020B0702040204020203" pitchFamily="34" charset="0"/>
                <a:cs typeface="Segoe UI Semibold" panose="020B0702040204020203" pitchFamily="34" charset="0"/>
              </a:rPr>
              <a:t>next?</a:t>
            </a:r>
          </a:p>
        </p:txBody>
      </p:sp>
      <p:sp>
        <p:nvSpPr>
          <p:cNvPr id="93" name="Rectangle: Rounded Corners 92">
            <a:extLst>
              <a:ext uri="{FF2B5EF4-FFF2-40B4-BE49-F238E27FC236}">
                <a16:creationId xmlns:a16="http://schemas.microsoft.com/office/drawing/2014/main" id="{EFDD6568-0A35-44C4-945A-866291B1D75D}"/>
              </a:ext>
            </a:extLst>
          </p:cNvPr>
          <p:cNvSpPr/>
          <p:nvPr/>
        </p:nvSpPr>
        <p:spPr bwMode="auto">
          <a:xfrm>
            <a:off x="9651245" y="3222281"/>
            <a:ext cx="1097280" cy="64008"/>
          </a:xfrm>
          <a:prstGeom prst="roundRect">
            <a:avLst>
              <a:gd name="adj" fmla="val 50000"/>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grpSp>
        <p:nvGrpSpPr>
          <p:cNvPr id="94" name="Group 93">
            <a:extLst>
              <a:ext uri="{FF2B5EF4-FFF2-40B4-BE49-F238E27FC236}">
                <a16:creationId xmlns:a16="http://schemas.microsoft.com/office/drawing/2014/main" id="{5D5709AD-9AD7-493D-8536-0090BD2D7420}"/>
              </a:ext>
            </a:extLst>
          </p:cNvPr>
          <p:cNvGrpSpPr/>
          <p:nvPr/>
        </p:nvGrpSpPr>
        <p:grpSpPr>
          <a:xfrm>
            <a:off x="9743502" y="1541454"/>
            <a:ext cx="912766" cy="912766"/>
            <a:chOff x="1814286" y="1856921"/>
            <a:chExt cx="1001486" cy="1001486"/>
          </a:xfrm>
          <a:effectLst>
            <a:outerShdw blurRad="50800" dist="38100" dir="5400000" algn="t" rotWithShape="0">
              <a:prstClr val="black">
                <a:alpha val="40000"/>
              </a:prstClr>
            </a:outerShdw>
          </a:effectLst>
        </p:grpSpPr>
        <p:sp>
          <p:nvSpPr>
            <p:cNvPr id="95" name="Oval 94">
              <a:extLst>
                <a:ext uri="{FF2B5EF4-FFF2-40B4-BE49-F238E27FC236}">
                  <a16:creationId xmlns:a16="http://schemas.microsoft.com/office/drawing/2014/main" id="{5A0D5C89-9B51-4CBA-BE54-E0F6A1349B9B}"/>
                </a:ext>
              </a:extLst>
            </p:cNvPr>
            <p:cNvSpPr/>
            <p:nvPr/>
          </p:nvSpPr>
          <p:spPr bwMode="auto">
            <a:xfrm>
              <a:off x="1814286" y="1856921"/>
              <a:ext cx="1001486" cy="1001486"/>
            </a:xfrm>
            <a:prstGeom prst="ellipse">
              <a:avLst/>
            </a:prstGeom>
            <a:solidFill>
              <a:schemeClr val="tx2"/>
            </a:solidFill>
            <a:ln w="3175" cap="rnd">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sp>
          <p:nvSpPr>
            <p:cNvPr id="96" name="Oval 95">
              <a:extLst>
                <a:ext uri="{FF2B5EF4-FFF2-40B4-BE49-F238E27FC236}">
                  <a16:creationId xmlns:a16="http://schemas.microsoft.com/office/drawing/2014/main" id="{FF092E1C-8774-43F8-808A-40D4D40E678A}"/>
                </a:ext>
              </a:extLst>
            </p:cNvPr>
            <p:cNvSpPr/>
            <p:nvPr/>
          </p:nvSpPr>
          <p:spPr bwMode="auto">
            <a:xfrm>
              <a:off x="1887991" y="1930626"/>
              <a:ext cx="854076" cy="854076"/>
            </a:xfrm>
            <a:prstGeom prst="ellipse">
              <a:avLst/>
            </a:prstGeom>
            <a:solidFill>
              <a:schemeClr val="bg1"/>
            </a:solidFill>
            <a:ln>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grpSp>
      <p:sp>
        <p:nvSpPr>
          <p:cNvPr id="97" name="TextBox 96">
            <a:extLst>
              <a:ext uri="{FF2B5EF4-FFF2-40B4-BE49-F238E27FC236}">
                <a16:creationId xmlns:a16="http://schemas.microsoft.com/office/drawing/2014/main" id="{4297F309-364E-400A-96ED-95D75ACFA1C9}"/>
              </a:ext>
            </a:extLst>
          </p:cNvPr>
          <p:cNvSpPr txBox="1"/>
          <p:nvPr/>
        </p:nvSpPr>
        <p:spPr>
          <a:xfrm>
            <a:off x="9714980" y="2518808"/>
            <a:ext cx="969817" cy="615553"/>
          </a:xfrm>
          <a:prstGeom prst="rect">
            <a:avLst/>
          </a:prstGeom>
          <a:noFill/>
        </p:spPr>
        <p:txBody>
          <a:bodyPr wrap="none" lIns="0" tIns="0" rIns="0" bIns="0" rtlCol="0">
            <a:spAutoFit/>
          </a:bodyPr>
          <a:lstStyle/>
          <a:p>
            <a:pPr algn="ctr"/>
            <a:r>
              <a:rPr lang="en-US" sz="2000" dirty="0">
                <a:latin typeface="Segoe UI Semibold" panose="020B0702040204020203" pitchFamily="34" charset="0"/>
                <a:cs typeface="Segoe UI Semibold" panose="020B0702040204020203" pitchFamily="34" charset="0"/>
              </a:rPr>
              <a:t>The true</a:t>
            </a:r>
          </a:p>
          <a:p>
            <a:pPr algn="ctr"/>
            <a:r>
              <a:rPr lang="en-US" sz="2000" dirty="0">
                <a:latin typeface="Segoe UI Semibold" panose="020B0702040204020203" pitchFamily="34" charset="0"/>
                <a:cs typeface="Segoe UI Semibold" panose="020B0702040204020203" pitchFamily="34" charset="0"/>
              </a:rPr>
              <a:t>impact</a:t>
            </a:r>
          </a:p>
        </p:txBody>
      </p:sp>
      <p:grpSp>
        <p:nvGrpSpPr>
          <p:cNvPr id="17" name="Group 16">
            <a:extLst>
              <a:ext uri="{FF2B5EF4-FFF2-40B4-BE49-F238E27FC236}">
                <a16:creationId xmlns:a16="http://schemas.microsoft.com/office/drawing/2014/main" id="{9AC5340F-5A1D-4FEF-83C7-46A31060A97A}"/>
              </a:ext>
            </a:extLst>
          </p:cNvPr>
          <p:cNvGrpSpPr/>
          <p:nvPr/>
        </p:nvGrpSpPr>
        <p:grpSpPr>
          <a:xfrm>
            <a:off x="3360076" y="3694959"/>
            <a:ext cx="5471850" cy="1476719"/>
            <a:chOff x="3360076" y="3733800"/>
            <a:chExt cx="5471850" cy="1954213"/>
          </a:xfrm>
        </p:grpSpPr>
        <p:cxnSp>
          <p:nvCxnSpPr>
            <p:cNvPr id="16" name="Straight Connector 15">
              <a:extLst>
                <a:ext uri="{FF2B5EF4-FFF2-40B4-BE49-F238E27FC236}">
                  <a16:creationId xmlns:a16="http://schemas.microsoft.com/office/drawing/2014/main" id="{C4AFCC4A-0883-4842-874C-C86C2216CF60}"/>
                </a:ext>
              </a:extLst>
            </p:cNvPr>
            <p:cNvCxnSpPr/>
            <p:nvPr/>
          </p:nvCxnSpPr>
          <p:spPr>
            <a:xfrm>
              <a:off x="3360076" y="3733800"/>
              <a:ext cx="0" cy="1954213"/>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18FEAD08-FD54-481C-83ED-690D7273AA58}"/>
                </a:ext>
              </a:extLst>
            </p:cNvPr>
            <p:cNvCxnSpPr/>
            <p:nvPr/>
          </p:nvCxnSpPr>
          <p:spPr>
            <a:xfrm>
              <a:off x="6096001" y="3733800"/>
              <a:ext cx="0" cy="1954213"/>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9347EEE1-7412-4DAC-BE16-4575C494478A}"/>
                </a:ext>
              </a:extLst>
            </p:cNvPr>
            <p:cNvCxnSpPr/>
            <p:nvPr/>
          </p:nvCxnSpPr>
          <p:spPr>
            <a:xfrm>
              <a:off x="8831926" y="3733800"/>
              <a:ext cx="0" cy="1954213"/>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100" name="TextBox 99">
            <a:extLst>
              <a:ext uri="{FF2B5EF4-FFF2-40B4-BE49-F238E27FC236}">
                <a16:creationId xmlns:a16="http://schemas.microsoft.com/office/drawing/2014/main" id="{508F43EA-78AA-43A1-829E-1850AF98DFD4}"/>
              </a:ext>
            </a:extLst>
          </p:cNvPr>
          <p:cNvSpPr txBox="1"/>
          <p:nvPr/>
        </p:nvSpPr>
        <p:spPr>
          <a:xfrm>
            <a:off x="840535" y="3642008"/>
            <a:ext cx="2330052" cy="1384995"/>
          </a:xfrm>
          <a:prstGeom prst="rect">
            <a:avLst/>
          </a:prstGeom>
          <a:noFill/>
        </p:spPr>
        <p:txBody>
          <a:bodyPr wrap="square" lIns="0" tIns="0" rIns="0" bIns="0" rtlCol="0">
            <a:noAutofit/>
          </a:bodyPr>
          <a:lstStyle/>
          <a:p>
            <a:pPr algn="ctr"/>
            <a:r>
              <a:rPr lang="en-GB" sz="1600" dirty="0">
                <a:solidFill>
                  <a:schemeClr val="bg1"/>
                </a:solidFill>
              </a:rPr>
              <a:t>1 in 2 organisations experienced a successful cyber attack in the past 3 years</a:t>
            </a:r>
          </a:p>
          <a:p>
            <a:pPr algn="ctr"/>
            <a:endParaRPr lang="en-GB" sz="1600" dirty="0">
              <a:solidFill>
                <a:schemeClr val="bg1"/>
              </a:solidFill>
            </a:endParaRPr>
          </a:p>
          <a:p>
            <a:pPr algn="ctr"/>
            <a:r>
              <a:rPr lang="en-GB" sz="1600" dirty="0">
                <a:solidFill>
                  <a:schemeClr val="bg1"/>
                </a:solidFill>
              </a:rPr>
              <a:t>A new business gets hit by ransomware every 14 seconds</a:t>
            </a:r>
            <a:endParaRPr lang="en-US" sz="1600" dirty="0">
              <a:solidFill>
                <a:schemeClr val="bg1"/>
              </a:solidFill>
            </a:endParaRPr>
          </a:p>
        </p:txBody>
      </p:sp>
      <p:sp>
        <p:nvSpPr>
          <p:cNvPr id="101" name="TextBox 100">
            <a:extLst>
              <a:ext uri="{FF2B5EF4-FFF2-40B4-BE49-F238E27FC236}">
                <a16:creationId xmlns:a16="http://schemas.microsoft.com/office/drawing/2014/main" id="{D9C85305-C08A-4A44-8FF8-B0443D09FEC3}"/>
              </a:ext>
            </a:extLst>
          </p:cNvPr>
          <p:cNvSpPr txBox="1"/>
          <p:nvPr/>
        </p:nvSpPr>
        <p:spPr>
          <a:xfrm>
            <a:off x="3576460" y="3692181"/>
            <a:ext cx="2330052" cy="1384995"/>
          </a:xfrm>
          <a:prstGeom prst="rect">
            <a:avLst/>
          </a:prstGeom>
          <a:noFill/>
        </p:spPr>
        <p:txBody>
          <a:bodyPr wrap="square" lIns="0" tIns="0" rIns="0" bIns="0" rtlCol="0">
            <a:noAutofit/>
          </a:bodyPr>
          <a:lstStyle/>
          <a:p>
            <a:pPr algn="ctr"/>
            <a:r>
              <a:rPr lang="en-GB" sz="1600" dirty="0">
                <a:solidFill>
                  <a:schemeClr val="bg1"/>
                </a:solidFill>
              </a:rPr>
              <a:t>The annual cost of a data breach globally hit £3.5million</a:t>
            </a:r>
            <a:endParaRPr lang="en-US" sz="1600" dirty="0">
              <a:solidFill>
                <a:schemeClr val="bg1"/>
              </a:solidFill>
            </a:endParaRPr>
          </a:p>
        </p:txBody>
      </p:sp>
      <p:sp>
        <p:nvSpPr>
          <p:cNvPr id="102" name="TextBox 101">
            <a:extLst>
              <a:ext uri="{FF2B5EF4-FFF2-40B4-BE49-F238E27FC236}">
                <a16:creationId xmlns:a16="http://schemas.microsoft.com/office/drawing/2014/main" id="{FBAC2F7D-BE8E-4EA6-8909-82E1829AB150}"/>
              </a:ext>
            </a:extLst>
          </p:cNvPr>
          <p:cNvSpPr txBox="1"/>
          <p:nvPr/>
        </p:nvSpPr>
        <p:spPr>
          <a:xfrm>
            <a:off x="6325832" y="3692181"/>
            <a:ext cx="2330052" cy="1661993"/>
          </a:xfrm>
          <a:prstGeom prst="rect">
            <a:avLst/>
          </a:prstGeom>
          <a:noFill/>
        </p:spPr>
        <p:txBody>
          <a:bodyPr wrap="square" lIns="0" tIns="0" rIns="0" bIns="0" rtlCol="0">
            <a:noAutofit/>
          </a:bodyPr>
          <a:lstStyle/>
          <a:p>
            <a:pPr algn="ctr"/>
            <a:r>
              <a:rPr lang="en-GB" sz="1600" dirty="0">
                <a:solidFill>
                  <a:schemeClr val="bg1"/>
                </a:solidFill>
              </a:rPr>
              <a:t>Whilst large organisations are still hit, 43% of all cyber attacks are now on SME organisations</a:t>
            </a:r>
          </a:p>
          <a:p>
            <a:pPr algn="ctr"/>
            <a:endParaRPr lang="en-GB" sz="1600" dirty="0">
              <a:solidFill>
                <a:schemeClr val="bg1"/>
              </a:solidFill>
            </a:endParaRPr>
          </a:p>
          <a:p>
            <a:pPr algn="ctr"/>
            <a:r>
              <a:rPr lang="en-GB" sz="1600" dirty="0">
                <a:solidFill>
                  <a:schemeClr val="bg1"/>
                </a:solidFill>
              </a:rPr>
              <a:t>60% of SME owners don’t think they are a target</a:t>
            </a:r>
            <a:endParaRPr lang="en-US" sz="1600" dirty="0">
              <a:solidFill>
                <a:schemeClr val="bg1"/>
              </a:solidFill>
            </a:endParaRPr>
          </a:p>
        </p:txBody>
      </p:sp>
      <p:sp>
        <p:nvSpPr>
          <p:cNvPr id="103" name="TextBox 102">
            <a:extLst>
              <a:ext uri="{FF2B5EF4-FFF2-40B4-BE49-F238E27FC236}">
                <a16:creationId xmlns:a16="http://schemas.microsoft.com/office/drawing/2014/main" id="{7ABB1A31-DB4E-4E13-A396-03C9725F3310}"/>
              </a:ext>
            </a:extLst>
          </p:cNvPr>
          <p:cNvSpPr txBox="1"/>
          <p:nvPr/>
        </p:nvSpPr>
        <p:spPr>
          <a:xfrm>
            <a:off x="9075205" y="3692181"/>
            <a:ext cx="2330052" cy="1107996"/>
          </a:xfrm>
          <a:prstGeom prst="rect">
            <a:avLst/>
          </a:prstGeom>
          <a:noFill/>
        </p:spPr>
        <p:txBody>
          <a:bodyPr wrap="square" lIns="0" tIns="0" rIns="0" bIns="0" rtlCol="0">
            <a:noAutofit/>
          </a:bodyPr>
          <a:lstStyle/>
          <a:p>
            <a:pPr algn="ctr"/>
            <a:r>
              <a:rPr lang="en-GB" sz="1800" dirty="0">
                <a:solidFill>
                  <a:schemeClr val="bg1"/>
                </a:solidFill>
              </a:rPr>
              <a:t>60% of those who suffer a breach go out of business within six months</a:t>
            </a:r>
            <a:endParaRPr lang="en-US" sz="1800" dirty="0">
              <a:solidFill>
                <a:schemeClr val="bg1"/>
              </a:solidFill>
            </a:endParaRPr>
          </a:p>
        </p:txBody>
      </p:sp>
      <p:pic>
        <p:nvPicPr>
          <p:cNvPr id="5" name="Graphic 4" descr="Stopwatch">
            <a:extLst>
              <a:ext uri="{FF2B5EF4-FFF2-40B4-BE49-F238E27FC236}">
                <a16:creationId xmlns:a16="http://schemas.microsoft.com/office/drawing/2014/main" id="{FC2A5B07-AA87-423F-ABFB-FC10A4B561F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722624" y="1705747"/>
            <a:ext cx="538978" cy="538978"/>
          </a:xfrm>
          <a:prstGeom prst="rect">
            <a:avLst/>
          </a:prstGeom>
        </p:spPr>
      </p:pic>
      <p:pic>
        <p:nvPicPr>
          <p:cNvPr id="8" name="Graphic 7" descr="Piggy Bank">
            <a:extLst>
              <a:ext uri="{FF2B5EF4-FFF2-40B4-BE49-F238E27FC236}">
                <a16:creationId xmlns:a16="http://schemas.microsoft.com/office/drawing/2014/main" id="{1A622EC6-0F69-49D2-83E0-E8A14574976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519127" y="1757501"/>
            <a:ext cx="480672" cy="480672"/>
          </a:xfrm>
          <a:prstGeom prst="rect">
            <a:avLst/>
          </a:prstGeom>
        </p:spPr>
      </p:pic>
      <p:pic>
        <p:nvPicPr>
          <p:cNvPr id="11" name="Graphic 10" descr="Target Audience">
            <a:extLst>
              <a:ext uri="{FF2B5EF4-FFF2-40B4-BE49-F238E27FC236}">
                <a16:creationId xmlns:a16="http://schemas.microsoft.com/office/drawing/2014/main" id="{2CBAC343-F9FF-49AC-8B75-D16DE4A4705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236770" y="1766179"/>
            <a:ext cx="454382" cy="454382"/>
          </a:xfrm>
          <a:prstGeom prst="rect">
            <a:avLst/>
          </a:prstGeom>
        </p:spPr>
      </p:pic>
      <p:pic>
        <p:nvPicPr>
          <p:cNvPr id="14" name="Graphic 13" descr="City">
            <a:extLst>
              <a:ext uri="{FF2B5EF4-FFF2-40B4-BE49-F238E27FC236}">
                <a16:creationId xmlns:a16="http://schemas.microsoft.com/office/drawing/2014/main" id="{F444164B-7E12-401C-873B-4D8D799912D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982817" y="1777169"/>
            <a:ext cx="426576" cy="426576"/>
          </a:xfrm>
          <a:prstGeom prst="rect">
            <a:avLst/>
          </a:prstGeom>
        </p:spPr>
      </p:pic>
      <p:sp>
        <p:nvSpPr>
          <p:cNvPr id="47" name="Rectangle 46">
            <a:extLst>
              <a:ext uri="{FF2B5EF4-FFF2-40B4-BE49-F238E27FC236}">
                <a16:creationId xmlns:a16="http://schemas.microsoft.com/office/drawing/2014/main" id="{456E7E68-A962-4EB8-8268-AA24DA7763E0}"/>
              </a:ext>
            </a:extLst>
          </p:cNvPr>
          <p:cNvSpPr/>
          <p:nvPr>
            <p:custDataLst>
              <p:tags r:id="rId1"/>
            </p:custDataLst>
          </p:nvPr>
        </p:nvSpPr>
        <p:spPr>
          <a:xfrm>
            <a:off x="681231" y="6577013"/>
            <a:ext cx="10881360" cy="138499"/>
          </a:xfrm>
          <a:prstGeom prst="rect">
            <a:avLst/>
          </a:prstGeom>
          <a:noFill/>
          <a:ln w="6350" cap="flat" cmpd="sng" algn="ctr">
            <a:noFill/>
            <a:prstDash val="solid"/>
            <a:headEnd type="none" w="med" len="med"/>
            <a:tailEnd type="none" w="med" len="med"/>
          </a:ln>
          <a:effectLst/>
        </p:spPr>
        <p:txBody>
          <a:bodyPr wrap="square" lIns="0" tIns="0" rIns="0" bIns="0" spcCol="182880" anchor="ctr">
            <a:spAutoFit/>
          </a:bodyPr>
          <a:lstStyle/>
          <a:p>
            <a:pPr defTabSz="896178"/>
            <a:r>
              <a:rPr lang="en-US" sz="900" dirty="0">
                <a:solidFill>
                  <a:srgbClr val="505050"/>
                </a:solidFill>
                <a:ea typeface="MS PGothic" panose="020B0600070205080204" pitchFamily="34" charset="-128"/>
              </a:rPr>
              <a:t>Sources: </a:t>
            </a:r>
            <a:r>
              <a:rPr lang="en-US" sz="900" dirty="0" err="1">
                <a:solidFill>
                  <a:srgbClr val="505050"/>
                </a:solidFill>
                <a:ea typeface="MS PGothic" panose="020B0600070205080204" pitchFamily="34" charset="-128"/>
              </a:rPr>
              <a:t>SoSafe</a:t>
            </a:r>
            <a:r>
              <a:rPr lang="en-US" sz="900" dirty="0">
                <a:solidFill>
                  <a:srgbClr val="505050"/>
                </a:solidFill>
                <a:ea typeface="MS PGothic" panose="020B0600070205080204" pitchFamily="34" charset="-128"/>
              </a:rPr>
              <a:t>, Cobalt, </a:t>
            </a:r>
            <a:r>
              <a:rPr lang="en-US" sz="900" dirty="0" err="1">
                <a:solidFill>
                  <a:srgbClr val="505050"/>
                </a:solidFill>
                <a:ea typeface="MS PGothic" panose="020B0600070205080204" pitchFamily="34" charset="-128"/>
              </a:rPr>
              <a:t>Cloudwards</a:t>
            </a:r>
            <a:r>
              <a:rPr lang="en-US" sz="900" dirty="0">
                <a:solidFill>
                  <a:srgbClr val="505050"/>
                </a:solidFill>
                <a:ea typeface="MS PGothic" panose="020B0600070205080204" pitchFamily="34" charset="-128"/>
              </a:rPr>
              <a:t> 2019; CyberSecurity Ventures, 2019</a:t>
            </a:r>
          </a:p>
        </p:txBody>
      </p:sp>
    </p:spTree>
    <p:extLst>
      <p:ext uri="{BB962C8B-B14F-4D97-AF65-F5344CB8AC3E}">
        <p14:creationId xmlns:p14="http://schemas.microsoft.com/office/powerpoint/2010/main" val="652226317"/>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21ABD6DB-266B-453F-B5C6-6D3DB6A21953}"/>
              </a:ext>
            </a:extLst>
          </p:cNvPr>
          <p:cNvGrpSpPr/>
          <p:nvPr/>
        </p:nvGrpSpPr>
        <p:grpSpPr>
          <a:xfrm>
            <a:off x="1376517" y="2959221"/>
            <a:ext cx="8521863" cy="3352013"/>
            <a:chOff x="1376517" y="2959221"/>
            <a:chExt cx="9518166" cy="3352013"/>
          </a:xfrm>
        </p:grpSpPr>
        <p:pic>
          <p:nvPicPr>
            <p:cNvPr id="23" name="Picture 22">
              <a:extLst>
                <a:ext uri="{FF2B5EF4-FFF2-40B4-BE49-F238E27FC236}">
                  <a16:creationId xmlns:a16="http://schemas.microsoft.com/office/drawing/2014/main" id="{97FD0041-0731-41E2-B030-FD29EB8F319F}"/>
                </a:ext>
              </a:extLst>
            </p:cNvPr>
            <p:cNvPicPr>
              <a:picLocks noChangeAspect="1"/>
            </p:cNvPicPr>
            <p:nvPr/>
          </p:nvPicPr>
          <p:blipFill rotWithShape="1">
            <a:blip r:embed="rId4"/>
            <a:srcRect l="510" r="1"/>
            <a:stretch/>
          </p:blipFill>
          <p:spPr>
            <a:xfrm>
              <a:off x="1376517" y="2959221"/>
              <a:ext cx="9518166" cy="3218622"/>
            </a:xfrm>
            <a:prstGeom prst="rect">
              <a:avLst/>
            </a:prstGeom>
          </p:spPr>
        </p:pic>
        <p:sp>
          <p:nvSpPr>
            <p:cNvPr id="24" name="TextBox 23">
              <a:extLst>
                <a:ext uri="{FF2B5EF4-FFF2-40B4-BE49-F238E27FC236}">
                  <a16:creationId xmlns:a16="http://schemas.microsoft.com/office/drawing/2014/main" id="{E90C8690-275D-495A-8D4B-0DEF688CF0A8}"/>
                </a:ext>
              </a:extLst>
            </p:cNvPr>
            <p:cNvSpPr txBox="1"/>
            <p:nvPr/>
          </p:nvSpPr>
          <p:spPr>
            <a:xfrm flipH="1">
              <a:off x="8296215" y="6172735"/>
              <a:ext cx="2598468" cy="138499"/>
            </a:xfrm>
            <a:prstGeom prst="rect">
              <a:avLst/>
            </a:prstGeom>
            <a:noFill/>
          </p:spPr>
          <p:txBody>
            <a:bodyPr wrap="none" lIns="0" tIns="0" rIns="0" bIns="0" rtlCol="0">
              <a:spAutoFit/>
            </a:bodyPr>
            <a:lstStyle/>
            <a:p>
              <a:pPr lvl="0" algn="r" defTabSz="896178"/>
              <a:r>
                <a:rPr lang="en-US" sz="900" b="1" dirty="0">
                  <a:solidFill>
                    <a:srgbClr val="505050"/>
                  </a:solidFill>
                  <a:ea typeface="MS PGothic" panose="020B0600070205080204" pitchFamily="34" charset="-128"/>
                </a:rPr>
                <a:t>Verizon Data Breach Investigations Report 2018</a:t>
              </a:r>
            </a:p>
          </p:txBody>
        </p:sp>
      </p:grpSp>
      <p:sp>
        <p:nvSpPr>
          <p:cNvPr id="4" name="Title 3">
            <a:extLst>
              <a:ext uri="{FF2B5EF4-FFF2-40B4-BE49-F238E27FC236}">
                <a16:creationId xmlns:a16="http://schemas.microsoft.com/office/drawing/2014/main" id="{34224049-9028-4234-99AF-9127116C8CCF}"/>
              </a:ext>
            </a:extLst>
          </p:cNvPr>
          <p:cNvSpPr>
            <a:spLocks noGrp="1"/>
          </p:cNvSpPr>
          <p:nvPr>
            <p:ph type="title"/>
          </p:nvPr>
        </p:nvSpPr>
        <p:spPr/>
        <p:txBody>
          <a:bodyPr/>
          <a:lstStyle/>
          <a:p>
            <a:r>
              <a:rPr lang="en-US" dirty="0"/>
              <a:t>The true cost of an attack</a:t>
            </a:r>
          </a:p>
        </p:txBody>
      </p:sp>
      <p:sp>
        <p:nvSpPr>
          <p:cNvPr id="8" name="Arrow: Bent 7">
            <a:extLst>
              <a:ext uri="{FF2B5EF4-FFF2-40B4-BE49-F238E27FC236}">
                <a16:creationId xmlns:a16="http://schemas.microsoft.com/office/drawing/2014/main" id="{8883B82D-84DC-4EED-B427-98B4BC7804B8}"/>
              </a:ext>
            </a:extLst>
          </p:cNvPr>
          <p:cNvSpPr/>
          <p:nvPr/>
        </p:nvSpPr>
        <p:spPr bwMode="auto">
          <a:xfrm rot="5400000">
            <a:off x="9605962" y="200025"/>
            <a:ext cx="919162" cy="3392487"/>
          </a:xfrm>
          <a:prstGeom prst="bentArrow">
            <a:avLst>
              <a:gd name="adj1" fmla="val 25000"/>
              <a:gd name="adj2" fmla="val 0"/>
              <a:gd name="adj3" fmla="val 25000"/>
              <a:gd name="adj4" fmla="val 8642"/>
            </a:avLst>
          </a:prstGeom>
          <a:solidFill>
            <a:schemeClr val="accent1"/>
          </a:solidFill>
          <a:ln w="6350">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sp>
        <p:nvSpPr>
          <p:cNvPr id="26" name="Arrow: Bent 25">
            <a:extLst>
              <a:ext uri="{FF2B5EF4-FFF2-40B4-BE49-F238E27FC236}">
                <a16:creationId xmlns:a16="http://schemas.microsoft.com/office/drawing/2014/main" id="{4E23098E-D03E-42E7-944F-B20797DF203F}"/>
              </a:ext>
            </a:extLst>
          </p:cNvPr>
          <p:cNvSpPr/>
          <p:nvPr/>
        </p:nvSpPr>
        <p:spPr bwMode="auto">
          <a:xfrm rot="5400000" flipH="1">
            <a:off x="7458868" y="-1366044"/>
            <a:ext cx="919163" cy="7686675"/>
          </a:xfrm>
          <a:prstGeom prst="bentArrow">
            <a:avLst>
              <a:gd name="adj1" fmla="val 25000"/>
              <a:gd name="adj2" fmla="val 0"/>
              <a:gd name="adj3" fmla="val 25000"/>
              <a:gd name="adj4" fmla="val 8642"/>
            </a:avLst>
          </a:prstGeom>
          <a:solidFill>
            <a:schemeClr val="accent1"/>
          </a:solidFill>
          <a:ln w="6350">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sp>
        <p:nvSpPr>
          <p:cNvPr id="27" name="Arrow: Bent 26">
            <a:extLst>
              <a:ext uri="{FF2B5EF4-FFF2-40B4-BE49-F238E27FC236}">
                <a16:creationId xmlns:a16="http://schemas.microsoft.com/office/drawing/2014/main" id="{F8B7E7EE-8D43-4D43-AAF1-6B18880EE046}"/>
              </a:ext>
            </a:extLst>
          </p:cNvPr>
          <p:cNvSpPr/>
          <p:nvPr/>
        </p:nvSpPr>
        <p:spPr bwMode="auto">
          <a:xfrm rot="5400000" flipV="1">
            <a:off x="522618" y="2868941"/>
            <a:ext cx="4057650" cy="4193521"/>
          </a:xfrm>
          <a:prstGeom prst="bentArrow">
            <a:avLst>
              <a:gd name="adj1" fmla="val 25000"/>
              <a:gd name="adj2" fmla="val 0"/>
              <a:gd name="adj3" fmla="val 25000"/>
              <a:gd name="adj4" fmla="val 2054"/>
            </a:avLst>
          </a:prstGeom>
          <a:solidFill>
            <a:schemeClr val="accent1"/>
          </a:solidFill>
          <a:ln w="6350">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grpSp>
        <p:nvGrpSpPr>
          <p:cNvPr id="9" name="Group 8">
            <a:extLst>
              <a:ext uri="{FF2B5EF4-FFF2-40B4-BE49-F238E27FC236}">
                <a16:creationId xmlns:a16="http://schemas.microsoft.com/office/drawing/2014/main" id="{48D09579-C98B-45E5-94DA-56E178042809}"/>
              </a:ext>
            </a:extLst>
          </p:cNvPr>
          <p:cNvGrpSpPr/>
          <p:nvPr/>
        </p:nvGrpSpPr>
        <p:grpSpPr>
          <a:xfrm>
            <a:off x="-1" y="1187332"/>
            <a:ext cx="8439938" cy="501768"/>
            <a:chOff x="-1" y="1187332"/>
            <a:chExt cx="8439938" cy="501768"/>
          </a:xfrm>
        </p:grpSpPr>
        <p:sp>
          <p:nvSpPr>
            <p:cNvPr id="5" name="Rectangle: Top Corners Rounded 4">
              <a:extLst>
                <a:ext uri="{FF2B5EF4-FFF2-40B4-BE49-F238E27FC236}">
                  <a16:creationId xmlns:a16="http://schemas.microsoft.com/office/drawing/2014/main" id="{DEB75B11-81B7-426F-AD02-2AF16049CF6E}"/>
                </a:ext>
              </a:extLst>
            </p:cNvPr>
            <p:cNvSpPr/>
            <p:nvPr/>
          </p:nvSpPr>
          <p:spPr bwMode="auto">
            <a:xfrm rot="5400000">
              <a:off x="3969084" y="-2781753"/>
              <a:ext cx="501768" cy="8439938"/>
            </a:xfrm>
            <a:prstGeom prst="round2SameRect">
              <a:avLst>
                <a:gd name="adj1" fmla="val 50000"/>
                <a:gd name="adj2" fmla="val 0"/>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sp>
          <p:nvSpPr>
            <p:cNvPr id="7" name="Rectangle 6">
              <a:extLst>
                <a:ext uri="{FF2B5EF4-FFF2-40B4-BE49-F238E27FC236}">
                  <a16:creationId xmlns:a16="http://schemas.microsoft.com/office/drawing/2014/main" id="{913B847E-2F41-4A95-93CC-2819AED5B3DD}"/>
                </a:ext>
              </a:extLst>
            </p:cNvPr>
            <p:cNvSpPr/>
            <p:nvPr/>
          </p:nvSpPr>
          <p:spPr>
            <a:xfrm>
              <a:off x="600059" y="1299717"/>
              <a:ext cx="7539054" cy="276999"/>
            </a:xfrm>
            <a:prstGeom prst="rect">
              <a:avLst/>
            </a:prstGeom>
          </p:spPr>
          <p:txBody>
            <a:bodyPr wrap="square" lIns="0" tIns="0" rIns="0" bIns="0">
              <a:spAutoFit/>
            </a:bodyPr>
            <a:lstStyle/>
            <a:p>
              <a:pPr>
                <a:lnSpc>
                  <a:spcPct val="90000"/>
                </a:lnSpc>
                <a:spcAft>
                  <a:spcPts val="600"/>
                </a:spcAft>
              </a:pPr>
              <a:r>
                <a:rPr lang="en-AU" sz="2000" dirty="0">
                  <a:solidFill>
                    <a:schemeClr val="bg1"/>
                  </a:solidFill>
                  <a:cs typeface="Segoe UI Light" panose="020B0502040204020203" pitchFamily="34" charset="0"/>
                </a:rPr>
                <a:t>In just minutes, a breach can damage customer trust for a lifetime</a:t>
              </a:r>
            </a:p>
          </p:txBody>
        </p:sp>
      </p:grpSp>
      <p:sp>
        <p:nvSpPr>
          <p:cNvPr id="29" name="Rectangle 28">
            <a:extLst>
              <a:ext uri="{FF2B5EF4-FFF2-40B4-BE49-F238E27FC236}">
                <a16:creationId xmlns:a16="http://schemas.microsoft.com/office/drawing/2014/main" id="{B14E5A20-CBE7-4F55-B1C7-69E420BD4478}"/>
              </a:ext>
            </a:extLst>
          </p:cNvPr>
          <p:cNvSpPr/>
          <p:nvPr/>
        </p:nvSpPr>
        <p:spPr bwMode="auto">
          <a:xfrm>
            <a:off x="1129569" y="1906493"/>
            <a:ext cx="1853898" cy="907941"/>
          </a:xfrm>
          <a:prstGeom prst="rect">
            <a:avLst/>
          </a:prstGeom>
          <a:noFill/>
          <a:ln w="9525" cap="flat" cmpd="sng" algn="ctr">
            <a:noFill/>
            <a:prstDash val="solid"/>
            <a:headEnd type="none" w="med" len="med"/>
            <a:tailEnd type="none" w="med" len="med"/>
          </a:ln>
          <a:effectLst/>
        </p:spPr>
        <p:txBody>
          <a:bodyPr wrap="square" lIns="0" tIns="0" rIns="0" bIns="0">
            <a:spAutoFit/>
          </a:bodyPr>
          <a:lstStyle/>
          <a:p>
            <a:pPr marR="0" lvl="0" defTabSz="914049" rtl="0" eaLnBrk="1" fontAlgn="auto" latinLnBrk="0" hangingPunct="1">
              <a:lnSpc>
                <a:spcPct val="90000"/>
              </a:lnSpc>
              <a:spcBef>
                <a:spcPts val="0"/>
              </a:spcBef>
              <a:spcAft>
                <a:spcPts val="588"/>
              </a:spcAft>
              <a:buClrTx/>
              <a:buSzTx/>
              <a:buFontTx/>
              <a:buNone/>
              <a:tabLst/>
              <a:defRPr/>
            </a:pPr>
            <a:r>
              <a:rPr lang="en-US" sz="3200" b="1" spc="-100" dirty="0">
                <a:ln w="3175">
                  <a:noFill/>
                </a:ln>
                <a:solidFill>
                  <a:schemeClr val="tx2"/>
                </a:solidFill>
                <a:latin typeface="Segoe UI Semibold" panose="020B0502040204020203" pitchFamily="34" charset="0"/>
                <a:ea typeface="MS PGothic" panose="020B0600070205080204" pitchFamily="34" charset="-128"/>
                <a:cs typeface="Segoe UI Semibold" panose="020B0502040204020203" pitchFamily="34" charset="0"/>
              </a:rPr>
              <a:t>408Million</a:t>
            </a:r>
            <a:br>
              <a:rPr lang="en-US" sz="3200" b="1" spc="-100" dirty="0">
                <a:ln w="3175">
                  <a:noFill/>
                </a:ln>
                <a:solidFill>
                  <a:schemeClr val="tx2"/>
                </a:solidFill>
                <a:latin typeface="Segoe UI Semibold" panose="020B0502040204020203" pitchFamily="34" charset="0"/>
                <a:ea typeface="MS PGothic" panose="020B0600070205080204" pitchFamily="34" charset="-128"/>
                <a:cs typeface="Segoe UI Semibold" panose="020B0502040204020203" pitchFamily="34" charset="0"/>
              </a:rPr>
            </a:br>
            <a:r>
              <a:rPr lang="en-US" sz="1400" dirty="0">
                <a:ea typeface="MS PGothic" panose="020B0600070205080204" pitchFamily="34" charset="-128"/>
                <a:cs typeface="Segoe UI Semilight" panose="020B0402040204020203" pitchFamily="34" charset="0"/>
              </a:rPr>
              <a:t>records breached in</a:t>
            </a:r>
          </a:p>
          <a:p>
            <a:pPr marR="0" lvl="0" defTabSz="914049" rtl="0" eaLnBrk="1" fontAlgn="auto" latinLnBrk="0" hangingPunct="1">
              <a:lnSpc>
                <a:spcPct val="90000"/>
              </a:lnSpc>
              <a:spcBef>
                <a:spcPts val="0"/>
              </a:spcBef>
              <a:spcAft>
                <a:spcPts val="588"/>
              </a:spcAft>
              <a:buClrTx/>
              <a:buSzTx/>
              <a:buFontTx/>
              <a:buNone/>
              <a:tabLst/>
              <a:defRPr/>
            </a:pPr>
            <a:r>
              <a:rPr lang="en-US" sz="1400" dirty="0">
                <a:ea typeface="MS PGothic" panose="020B0600070205080204" pitchFamily="34" charset="-128"/>
                <a:cs typeface="Segoe UI Semilight" panose="020B0402040204020203" pitchFamily="34" charset="0"/>
              </a:rPr>
              <a:t>2022</a:t>
            </a:r>
          </a:p>
        </p:txBody>
      </p:sp>
      <p:sp>
        <p:nvSpPr>
          <p:cNvPr id="30" name="Rectangle 29">
            <a:extLst>
              <a:ext uri="{FF2B5EF4-FFF2-40B4-BE49-F238E27FC236}">
                <a16:creationId xmlns:a16="http://schemas.microsoft.com/office/drawing/2014/main" id="{D4B81EA4-F708-4E07-84B4-EC3CB568C0DD}"/>
              </a:ext>
            </a:extLst>
          </p:cNvPr>
          <p:cNvSpPr/>
          <p:nvPr/>
        </p:nvSpPr>
        <p:spPr bwMode="auto">
          <a:xfrm>
            <a:off x="3691488" y="1906493"/>
            <a:ext cx="3516136" cy="907941"/>
          </a:xfrm>
          <a:prstGeom prst="rect">
            <a:avLst/>
          </a:prstGeom>
          <a:noFill/>
          <a:ln w="9525" cap="flat" cmpd="sng" algn="ctr">
            <a:noFill/>
            <a:prstDash val="solid"/>
            <a:headEnd type="none" w="med" len="med"/>
            <a:tailEnd type="none" w="med" len="med"/>
          </a:ln>
          <a:effectLst/>
        </p:spPr>
        <p:txBody>
          <a:bodyPr wrap="square" lIns="0" tIns="0" rIns="0" bIns="0">
            <a:spAutoFit/>
          </a:bodyPr>
          <a:lstStyle/>
          <a:p>
            <a:pPr marR="0" lvl="0" defTabSz="914049" rtl="0" eaLnBrk="1" fontAlgn="auto" latinLnBrk="0" hangingPunct="1">
              <a:lnSpc>
                <a:spcPct val="90000"/>
              </a:lnSpc>
              <a:spcBef>
                <a:spcPts val="0"/>
              </a:spcBef>
              <a:spcAft>
                <a:spcPts val="588"/>
              </a:spcAft>
              <a:buClrTx/>
              <a:buSzTx/>
              <a:buFontTx/>
              <a:buNone/>
              <a:tabLst/>
              <a:defRPr/>
            </a:pPr>
            <a:r>
              <a:rPr kumimoji="0" lang="en-US" sz="3200" b="1" u="none" strike="noStrike" kern="1200" cap="none" spc="-100" normalizeH="0" baseline="0" noProof="0" dirty="0">
                <a:ln w="3175">
                  <a:noFill/>
                </a:ln>
                <a:solidFill>
                  <a:schemeClr val="tx2"/>
                </a:solidFill>
                <a:effectLst/>
                <a:uLnTx/>
                <a:uFillTx/>
                <a:latin typeface="Segoe UI Semibold" panose="020B0502040204020203" pitchFamily="34" charset="0"/>
                <a:ea typeface="MS PGothic" panose="020B0600070205080204" pitchFamily="34" charset="-128"/>
                <a:cs typeface="Segoe UI Semibold" panose="020B0502040204020203" pitchFamily="34" charset="0"/>
              </a:rPr>
              <a:t>86%</a:t>
            </a:r>
            <a:br>
              <a:rPr kumimoji="0" lang="en-US" sz="3200" b="1" u="none" strike="noStrike" kern="1200" cap="none" spc="-100" normalizeH="0" baseline="0" noProof="0" dirty="0">
                <a:ln w="3175">
                  <a:noFill/>
                </a:ln>
                <a:solidFill>
                  <a:schemeClr val="tx2"/>
                </a:solidFill>
                <a:effectLst/>
                <a:uLnTx/>
                <a:uFillTx/>
                <a:latin typeface="Segoe UI Semibold" panose="020B0502040204020203" pitchFamily="34" charset="0"/>
                <a:ea typeface="MS PGothic" panose="020B0600070205080204" pitchFamily="34" charset="-128"/>
                <a:cs typeface="Segoe UI Semibold" panose="020B0502040204020203" pitchFamily="34" charset="0"/>
              </a:rPr>
            </a:br>
            <a:r>
              <a:rPr lang="en-US" sz="1400" dirty="0">
                <a:ea typeface="MS PGothic" panose="020B0600070205080204" pitchFamily="34" charset="-128"/>
                <a:cs typeface="Segoe UI Semilight" panose="020B0402040204020203" pitchFamily="34" charset="0"/>
              </a:rPr>
              <a:t>of attacks are motivated by </a:t>
            </a:r>
          </a:p>
          <a:p>
            <a:pPr marR="0" lvl="0" defTabSz="914049" rtl="0" eaLnBrk="1" fontAlgn="auto" latinLnBrk="0" hangingPunct="1">
              <a:lnSpc>
                <a:spcPct val="90000"/>
              </a:lnSpc>
              <a:spcBef>
                <a:spcPts val="0"/>
              </a:spcBef>
              <a:spcAft>
                <a:spcPts val="588"/>
              </a:spcAft>
              <a:buClrTx/>
              <a:buSzTx/>
              <a:buFontTx/>
              <a:buNone/>
              <a:tabLst/>
              <a:defRPr/>
            </a:pPr>
            <a:r>
              <a:rPr lang="en-US" sz="1400" dirty="0">
                <a:ea typeface="MS PGothic" panose="020B0600070205080204" pitchFamily="34" charset="-128"/>
                <a:cs typeface="Segoe UI Semilight" panose="020B0402040204020203" pitchFamily="34" charset="0"/>
              </a:rPr>
              <a:t>Financial gain.</a:t>
            </a:r>
          </a:p>
        </p:txBody>
      </p:sp>
      <p:sp>
        <p:nvSpPr>
          <p:cNvPr id="44" name="Rectangle 43">
            <a:extLst>
              <a:ext uri="{FF2B5EF4-FFF2-40B4-BE49-F238E27FC236}">
                <a16:creationId xmlns:a16="http://schemas.microsoft.com/office/drawing/2014/main" id="{FEBDD6DC-B817-4E5B-BE0F-791270482384}"/>
              </a:ext>
            </a:extLst>
          </p:cNvPr>
          <p:cNvSpPr/>
          <p:nvPr/>
        </p:nvSpPr>
        <p:spPr bwMode="auto">
          <a:xfrm>
            <a:off x="6773740" y="1906493"/>
            <a:ext cx="2003547" cy="1218795"/>
          </a:xfrm>
          <a:prstGeom prst="rect">
            <a:avLst/>
          </a:prstGeom>
          <a:noFill/>
          <a:ln w="9525" cap="flat" cmpd="sng" algn="ctr">
            <a:noFill/>
            <a:prstDash val="solid"/>
            <a:headEnd type="none" w="med" len="med"/>
            <a:tailEnd type="none" w="med" len="med"/>
          </a:ln>
          <a:effectLst/>
        </p:spPr>
        <p:txBody>
          <a:bodyPr wrap="square" lIns="0" tIns="0" rIns="0" bIns="0">
            <a:spAutoFit/>
          </a:bodyPr>
          <a:lstStyle/>
          <a:p>
            <a:pPr marR="0" lvl="0" defTabSz="914049" rtl="0" eaLnBrk="1" fontAlgn="auto" latinLnBrk="0" hangingPunct="1">
              <a:lnSpc>
                <a:spcPct val="90000"/>
              </a:lnSpc>
              <a:spcBef>
                <a:spcPts val="0"/>
              </a:spcBef>
              <a:spcAft>
                <a:spcPts val="588"/>
              </a:spcAft>
              <a:buClrTx/>
              <a:buSzTx/>
              <a:buFontTx/>
              <a:buNone/>
              <a:tabLst/>
              <a:defRPr/>
            </a:pPr>
            <a:r>
              <a:rPr kumimoji="0" lang="en-US" sz="3200" b="1" u="none" strike="noStrike" kern="1200" cap="none" spc="-100" normalizeH="0" baseline="0" noProof="0" dirty="0">
                <a:ln w="3175">
                  <a:noFill/>
                </a:ln>
                <a:solidFill>
                  <a:schemeClr val="tx2"/>
                </a:solidFill>
                <a:effectLst/>
                <a:uLnTx/>
                <a:uFillTx/>
                <a:latin typeface="Segoe UI Semibold" panose="020B0502040204020203" pitchFamily="34" charset="0"/>
                <a:ea typeface="MS PGothic" panose="020B0600070205080204" pitchFamily="34" charset="-128"/>
                <a:cs typeface="Segoe UI Semibold" panose="020B0502040204020203" pitchFamily="34" charset="0"/>
              </a:rPr>
              <a:t>$8 trillion</a:t>
            </a:r>
            <a:br>
              <a:rPr kumimoji="0" lang="en-US" sz="3200" b="1" u="none" strike="noStrike" kern="1200" cap="none" spc="-100" normalizeH="0" baseline="0" noProof="0" dirty="0">
                <a:ln w="3175">
                  <a:noFill/>
                </a:ln>
                <a:solidFill>
                  <a:schemeClr val="tx2"/>
                </a:solidFill>
                <a:effectLst/>
                <a:uLnTx/>
                <a:uFillTx/>
                <a:latin typeface="Segoe UI Semibold" panose="020B0502040204020203" pitchFamily="34" charset="0"/>
                <a:ea typeface="MS PGothic" panose="020B0600070205080204" pitchFamily="34" charset="-128"/>
                <a:cs typeface="Segoe UI Semibold" panose="020B0502040204020203" pitchFamily="34" charset="0"/>
              </a:rPr>
            </a:br>
            <a:r>
              <a:rPr lang="en-US" sz="1400" dirty="0">
                <a:ea typeface="MS PGothic" panose="020B0600070205080204" pitchFamily="34" charset="-128"/>
                <a:cs typeface="Segoe UI Semilight" panose="020B0402040204020203" pitchFamily="34" charset="0"/>
              </a:rPr>
              <a:t>cost of cybercrime in 2023. Rising to $10.5 in 2025</a:t>
            </a:r>
            <a:br>
              <a:rPr lang="en-US" sz="1400" dirty="0">
                <a:latin typeface="Segoe UI Semibold" panose="020B0702040204020203" pitchFamily="34" charset="0"/>
                <a:ea typeface="MS PGothic" panose="020B0600070205080204" pitchFamily="34" charset="-128"/>
                <a:cs typeface="Segoe UI Semibold" panose="020B0702040204020203" pitchFamily="34" charset="0"/>
              </a:rPr>
            </a:br>
            <a:endParaRPr lang="en-US" sz="1400" dirty="0">
              <a:ea typeface="MS PGothic" panose="020B0600070205080204" pitchFamily="34" charset="-128"/>
              <a:cs typeface="Segoe UI Semilight" panose="020B0402040204020203" pitchFamily="34" charset="0"/>
            </a:endParaRPr>
          </a:p>
        </p:txBody>
      </p:sp>
      <p:sp>
        <p:nvSpPr>
          <p:cNvPr id="68" name="Rectangle 67">
            <a:extLst>
              <a:ext uri="{FF2B5EF4-FFF2-40B4-BE49-F238E27FC236}">
                <a16:creationId xmlns:a16="http://schemas.microsoft.com/office/drawing/2014/main" id="{F86824F6-1BE3-42D5-9C5C-CFD7FE844651}"/>
              </a:ext>
            </a:extLst>
          </p:cNvPr>
          <p:cNvSpPr/>
          <p:nvPr/>
        </p:nvSpPr>
        <p:spPr bwMode="auto">
          <a:xfrm>
            <a:off x="9582196" y="1906493"/>
            <a:ext cx="2059827" cy="830997"/>
          </a:xfrm>
          <a:prstGeom prst="rect">
            <a:avLst/>
          </a:prstGeom>
          <a:noFill/>
          <a:ln w="9525" cap="flat" cmpd="sng" algn="ctr">
            <a:noFill/>
            <a:prstDash val="solid"/>
            <a:headEnd type="none" w="med" len="med"/>
            <a:tailEnd type="none" w="med" len="med"/>
          </a:ln>
          <a:effectLst/>
        </p:spPr>
        <p:txBody>
          <a:bodyPr wrap="square" lIns="0" tIns="0" rIns="0" bIns="0">
            <a:spAutoFit/>
          </a:bodyPr>
          <a:lstStyle/>
          <a:p>
            <a:pPr marR="0" lvl="0" defTabSz="914049" rtl="0" eaLnBrk="1" fontAlgn="auto" latinLnBrk="0" hangingPunct="1">
              <a:lnSpc>
                <a:spcPct val="90000"/>
              </a:lnSpc>
              <a:spcBef>
                <a:spcPts val="0"/>
              </a:spcBef>
              <a:spcAft>
                <a:spcPts val="588"/>
              </a:spcAft>
              <a:buClrTx/>
              <a:buSzTx/>
              <a:buFontTx/>
              <a:buNone/>
              <a:tabLst/>
              <a:defRPr/>
            </a:pPr>
            <a:r>
              <a:rPr lang="en-US" sz="3200" b="1" spc="-100" dirty="0">
                <a:ln w="3175">
                  <a:noFill/>
                </a:ln>
                <a:solidFill>
                  <a:schemeClr val="tx2"/>
                </a:solidFill>
                <a:latin typeface="Segoe UI Semibold" panose="020B0502040204020203" pitchFamily="34" charset="0"/>
                <a:ea typeface="MS PGothic" panose="020B0600070205080204" pitchFamily="34" charset="-128"/>
                <a:cs typeface="Segoe UI Semibold" panose="020B0502040204020203" pitchFamily="34" charset="0"/>
              </a:rPr>
              <a:t>95</a:t>
            </a:r>
            <a:r>
              <a:rPr kumimoji="0" lang="en-US" sz="3200" b="1" u="none" strike="noStrike" kern="1200" cap="none" spc="-100" normalizeH="0" baseline="0" noProof="0" dirty="0">
                <a:ln w="3175">
                  <a:noFill/>
                </a:ln>
                <a:solidFill>
                  <a:schemeClr val="tx2"/>
                </a:solidFill>
                <a:effectLst/>
                <a:uLnTx/>
                <a:uFillTx/>
                <a:latin typeface="Segoe UI Semibold" panose="020B0502040204020203" pitchFamily="34" charset="0"/>
                <a:ea typeface="MS PGothic" panose="020B0600070205080204" pitchFamily="34" charset="-128"/>
                <a:cs typeface="Segoe UI Semibold" panose="020B0502040204020203" pitchFamily="34" charset="0"/>
              </a:rPr>
              <a:t>%</a:t>
            </a:r>
            <a:br>
              <a:rPr kumimoji="0" lang="en-US" sz="3200" b="1" u="none" strike="noStrike" kern="1200" cap="none" spc="-100" normalizeH="0" baseline="0" noProof="0" dirty="0">
                <a:ln w="3175">
                  <a:noFill/>
                </a:ln>
                <a:solidFill>
                  <a:schemeClr val="tx2"/>
                </a:solidFill>
                <a:effectLst/>
                <a:uLnTx/>
                <a:uFillTx/>
                <a:latin typeface="Segoe UI Semibold" panose="020B0502040204020203" pitchFamily="34" charset="0"/>
                <a:ea typeface="MS PGothic" panose="020B0600070205080204" pitchFamily="34" charset="-128"/>
                <a:cs typeface="Segoe UI Semibold" panose="020B0502040204020203" pitchFamily="34" charset="0"/>
              </a:rPr>
            </a:br>
            <a:r>
              <a:rPr lang="en-US" sz="1400" dirty="0">
                <a:ea typeface="MS PGothic" panose="020B0600070205080204" pitchFamily="34" charset="-128"/>
                <a:cs typeface="Segoe UI Semilight" panose="020B0402040204020203" pitchFamily="34" charset="0"/>
              </a:rPr>
              <a:t>of all attacks </a:t>
            </a:r>
            <a:r>
              <a:rPr lang="en-US" sz="1400" dirty="0">
                <a:latin typeface="Segoe UI Semibold" panose="020B0702040204020203" pitchFamily="34" charset="0"/>
                <a:ea typeface="MS PGothic" panose="020B0600070205080204" pitchFamily="34" charset="-128"/>
                <a:cs typeface="Segoe UI Semibold" panose="020B0702040204020203" pitchFamily="34" charset="0"/>
              </a:rPr>
              <a:t>are caused by human error</a:t>
            </a:r>
            <a:endParaRPr lang="en-US" sz="1400" dirty="0">
              <a:ea typeface="MS PGothic" panose="020B0600070205080204" pitchFamily="34" charset="-128"/>
              <a:cs typeface="Segoe UI Semilight" panose="020B0402040204020203" pitchFamily="34" charset="0"/>
            </a:endParaRPr>
          </a:p>
        </p:txBody>
      </p:sp>
      <p:sp>
        <p:nvSpPr>
          <p:cNvPr id="70" name="Rectangle 69">
            <a:extLst>
              <a:ext uri="{FF2B5EF4-FFF2-40B4-BE49-F238E27FC236}">
                <a16:creationId xmlns:a16="http://schemas.microsoft.com/office/drawing/2014/main" id="{6A9E5AA4-71D9-49D9-B1A4-F06904EB3BAB}"/>
              </a:ext>
            </a:extLst>
          </p:cNvPr>
          <p:cNvSpPr/>
          <p:nvPr>
            <p:custDataLst>
              <p:tags r:id="rId1"/>
            </p:custDataLst>
          </p:nvPr>
        </p:nvSpPr>
        <p:spPr>
          <a:xfrm>
            <a:off x="681231" y="6577013"/>
            <a:ext cx="10881360" cy="138499"/>
          </a:xfrm>
          <a:prstGeom prst="rect">
            <a:avLst/>
          </a:prstGeom>
          <a:noFill/>
          <a:ln w="6350" cap="flat" cmpd="sng" algn="ctr">
            <a:noFill/>
            <a:prstDash val="solid"/>
            <a:headEnd type="none" w="med" len="med"/>
            <a:tailEnd type="none" w="med" len="med"/>
          </a:ln>
          <a:effectLst/>
        </p:spPr>
        <p:txBody>
          <a:bodyPr wrap="square" lIns="0" tIns="0" rIns="0" bIns="0" spcCol="182880" anchor="ctr">
            <a:spAutoFit/>
          </a:bodyPr>
          <a:lstStyle/>
          <a:p>
            <a:pPr defTabSz="896178"/>
            <a:r>
              <a:rPr lang="en-US" sz="900" dirty="0">
                <a:solidFill>
                  <a:srgbClr val="505050"/>
                </a:solidFill>
                <a:ea typeface="MS PGothic" panose="020B0600070205080204" pitchFamily="34" charset="-128"/>
              </a:rPr>
              <a:t>Sources: IT Pro, 2020; Bitdefender, 2019; FinTech News, 2020; </a:t>
            </a:r>
            <a:r>
              <a:rPr lang="en-US" sz="900" dirty="0" err="1">
                <a:solidFill>
                  <a:srgbClr val="505050"/>
                </a:solidFill>
                <a:ea typeface="MS PGothic" panose="020B0600070205080204" pitchFamily="34" charset="-128"/>
              </a:rPr>
              <a:t>Cybint</a:t>
            </a:r>
            <a:r>
              <a:rPr lang="en-US" sz="900" dirty="0">
                <a:solidFill>
                  <a:srgbClr val="505050"/>
                </a:solidFill>
                <a:ea typeface="MS PGothic" panose="020B0600070205080204" pitchFamily="34" charset="-128"/>
              </a:rPr>
              <a:t> Solutions, 2020</a:t>
            </a:r>
          </a:p>
        </p:txBody>
      </p:sp>
      <p:grpSp>
        <p:nvGrpSpPr>
          <p:cNvPr id="2" name="Group 1">
            <a:extLst>
              <a:ext uri="{FF2B5EF4-FFF2-40B4-BE49-F238E27FC236}">
                <a16:creationId xmlns:a16="http://schemas.microsoft.com/office/drawing/2014/main" id="{250929D0-CF0B-4787-A4F7-5304FD4094E0}"/>
              </a:ext>
            </a:extLst>
          </p:cNvPr>
          <p:cNvGrpSpPr/>
          <p:nvPr/>
        </p:nvGrpSpPr>
        <p:grpSpPr>
          <a:xfrm>
            <a:off x="454682" y="2026252"/>
            <a:ext cx="590825" cy="630006"/>
            <a:chOff x="221371" y="2026567"/>
            <a:chExt cx="541305" cy="577202"/>
          </a:xfrm>
        </p:grpSpPr>
        <p:sp>
          <p:nvSpPr>
            <p:cNvPr id="71" name="file" title="Icon of a file cabinet">
              <a:extLst>
                <a:ext uri="{FF2B5EF4-FFF2-40B4-BE49-F238E27FC236}">
                  <a16:creationId xmlns:a16="http://schemas.microsoft.com/office/drawing/2014/main" id="{ED762418-07F3-4613-82B1-619249B196C2}"/>
                </a:ext>
              </a:extLst>
            </p:cNvPr>
            <p:cNvSpPr>
              <a:spLocks noChangeAspect="1" noEditPoints="1"/>
            </p:cNvSpPr>
            <p:nvPr/>
          </p:nvSpPr>
          <p:spPr bwMode="auto">
            <a:xfrm>
              <a:off x="451103" y="2238009"/>
              <a:ext cx="311573" cy="365760"/>
            </a:xfrm>
            <a:custGeom>
              <a:avLst/>
              <a:gdLst>
                <a:gd name="T0" fmla="*/ 416 w 506"/>
                <a:gd name="T1" fmla="*/ 424 h 594"/>
                <a:gd name="T2" fmla="*/ 416 w 506"/>
                <a:gd name="T3" fmla="*/ 594 h 594"/>
                <a:gd name="T4" fmla="*/ 0 w 506"/>
                <a:gd name="T5" fmla="*/ 594 h 594"/>
                <a:gd name="T6" fmla="*/ 0 w 506"/>
                <a:gd name="T7" fmla="*/ 0 h 594"/>
                <a:gd name="T8" fmla="*/ 416 w 506"/>
                <a:gd name="T9" fmla="*/ 0 h 594"/>
                <a:gd name="T10" fmla="*/ 416 w 506"/>
                <a:gd name="T11" fmla="*/ 424 h 594"/>
                <a:gd name="T12" fmla="*/ 416 w 506"/>
                <a:gd name="T13" fmla="*/ 594 h 594"/>
                <a:gd name="T14" fmla="*/ 506 w 506"/>
                <a:gd name="T15" fmla="*/ 532 h 594"/>
                <a:gd name="T16" fmla="*/ 506 w 506"/>
                <a:gd name="T17" fmla="*/ 65 h 594"/>
                <a:gd name="T18" fmla="*/ 416 w 506"/>
                <a:gd name="T19" fmla="*/ 0 h 594"/>
                <a:gd name="T20" fmla="*/ 0 w 506"/>
                <a:gd name="T21" fmla="*/ 296 h 594"/>
                <a:gd name="T22" fmla="*/ 416 w 506"/>
                <a:gd name="T23" fmla="*/ 296 h 594"/>
                <a:gd name="T24" fmla="*/ 113 w 506"/>
                <a:gd name="T25" fmla="*/ 388 h 594"/>
                <a:gd name="T26" fmla="*/ 298 w 506"/>
                <a:gd name="T27" fmla="*/ 388 h 594"/>
                <a:gd name="T28" fmla="*/ 113 w 506"/>
                <a:gd name="T29" fmla="*/ 94 h 594"/>
                <a:gd name="T30" fmla="*/ 298 w 506"/>
                <a:gd name="T31" fmla="*/ 94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6" h="594">
                  <a:moveTo>
                    <a:pt x="416" y="424"/>
                  </a:moveTo>
                  <a:lnTo>
                    <a:pt x="416" y="594"/>
                  </a:lnTo>
                  <a:lnTo>
                    <a:pt x="0" y="594"/>
                  </a:lnTo>
                  <a:lnTo>
                    <a:pt x="0" y="0"/>
                  </a:lnTo>
                  <a:lnTo>
                    <a:pt x="416" y="0"/>
                  </a:lnTo>
                  <a:lnTo>
                    <a:pt x="416" y="424"/>
                  </a:lnTo>
                  <a:moveTo>
                    <a:pt x="416" y="594"/>
                  </a:moveTo>
                  <a:lnTo>
                    <a:pt x="506" y="532"/>
                  </a:lnTo>
                  <a:lnTo>
                    <a:pt x="506" y="65"/>
                  </a:lnTo>
                  <a:lnTo>
                    <a:pt x="416" y="0"/>
                  </a:lnTo>
                  <a:moveTo>
                    <a:pt x="0" y="296"/>
                  </a:moveTo>
                  <a:lnTo>
                    <a:pt x="416" y="296"/>
                  </a:lnTo>
                  <a:moveTo>
                    <a:pt x="113" y="388"/>
                  </a:moveTo>
                  <a:lnTo>
                    <a:pt x="298" y="388"/>
                  </a:lnTo>
                  <a:moveTo>
                    <a:pt x="113" y="94"/>
                  </a:moveTo>
                  <a:lnTo>
                    <a:pt x="298" y="94"/>
                  </a:lnTo>
                </a:path>
              </a:pathLst>
            </a:custGeom>
            <a:noFill/>
            <a:ln w="12700"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 name="people_18" title="Icon of a man">
              <a:extLst>
                <a:ext uri="{FF2B5EF4-FFF2-40B4-BE49-F238E27FC236}">
                  <a16:creationId xmlns:a16="http://schemas.microsoft.com/office/drawing/2014/main" id="{16AB1B80-316E-44E3-9EA7-CEEA48157A44}"/>
                </a:ext>
              </a:extLst>
            </p:cNvPr>
            <p:cNvSpPr>
              <a:spLocks noChangeAspect="1" noEditPoints="1"/>
            </p:cNvSpPr>
            <p:nvPr/>
          </p:nvSpPr>
          <p:spPr bwMode="auto">
            <a:xfrm>
              <a:off x="221371" y="2026567"/>
              <a:ext cx="207459" cy="526133"/>
            </a:xfrm>
            <a:custGeom>
              <a:avLst/>
              <a:gdLst>
                <a:gd name="T0" fmla="*/ 31 w 133"/>
                <a:gd name="T1" fmla="*/ 35 h 341"/>
                <a:gd name="T2" fmla="*/ 66 w 133"/>
                <a:gd name="T3" fmla="*/ 0 h 341"/>
                <a:gd name="T4" fmla="*/ 102 w 133"/>
                <a:gd name="T5" fmla="*/ 35 h 341"/>
                <a:gd name="T6" fmla="*/ 66 w 133"/>
                <a:gd name="T7" fmla="*/ 71 h 341"/>
                <a:gd name="T8" fmla="*/ 31 w 133"/>
                <a:gd name="T9" fmla="*/ 35 h 341"/>
                <a:gd name="T10" fmla="*/ 67 w 133"/>
                <a:gd name="T11" fmla="*/ 320 h 341"/>
                <a:gd name="T12" fmla="*/ 89 w 133"/>
                <a:gd name="T13" fmla="*/ 341 h 341"/>
                <a:gd name="T14" fmla="*/ 110 w 133"/>
                <a:gd name="T15" fmla="*/ 320 h 341"/>
                <a:gd name="T16" fmla="*/ 112 w 133"/>
                <a:gd name="T17" fmla="*/ 228 h 341"/>
                <a:gd name="T18" fmla="*/ 133 w 133"/>
                <a:gd name="T19" fmla="*/ 207 h 341"/>
                <a:gd name="T20" fmla="*/ 133 w 133"/>
                <a:gd name="T21" fmla="*/ 92 h 341"/>
                <a:gd name="T22" fmla="*/ 112 w 133"/>
                <a:gd name="T23" fmla="*/ 71 h 341"/>
                <a:gd name="T24" fmla="*/ 21 w 133"/>
                <a:gd name="T25" fmla="*/ 71 h 341"/>
                <a:gd name="T26" fmla="*/ 0 w 133"/>
                <a:gd name="T27" fmla="*/ 92 h 341"/>
                <a:gd name="T28" fmla="*/ 0 w 133"/>
                <a:gd name="T29" fmla="*/ 207 h 341"/>
                <a:gd name="T30" fmla="*/ 21 w 133"/>
                <a:gd name="T31" fmla="*/ 228 h 341"/>
                <a:gd name="T32" fmla="*/ 23 w 133"/>
                <a:gd name="T33" fmla="*/ 320 h 341"/>
                <a:gd name="T34" fmla="*/ 44 w 133"/>
                <a:gd name="T35" fmla="*/ 341 h 341"/>
                <a:gd name="T36" fmla="*/ 67 w 133"/>
                <a:gd name="T37" fmla="*/ 320 h 341"/>
                <a:gd name="T38" fmla="*/ 67 w 133"/>
                <a:gd name="T39" fmla="*/ 223 h 341"/>
                <a:gd name="T40" fmla="*/ 67 w 133"/>
                <a:gd name="T41" fmla="*/ 322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3" h="341">
                  <a:moveTo>
                    <a:pt x="31" y="35"/>
                  </a:moveTo>
                  <a:cubicBezTo>
                    <a:pt x="31" y="16"/>
                    <a:pt x="47" y="0"/>
                    <a:pt x="66" y="0"/>
                  </a:cubicBezTo>
                  <a:cubicBezTo>
                    <a:pt x="86" y="0"/>
                    <a:pt x="102" y="16"/>
                    <a:pt x="102" y="35"/>
                  </a:cubicBezTo>
                  <a:cubicBezTo>
                    <a:pt x="102" y="55"/>
                    <a:pt x="86" y="71"/>
                    <a:pt x="66" y="71"/>
                  </a:cubicBezTo>
                  <a:cubicBezTo>
                    <a:pt x="47" y="71"/>
                    <a:pt x="31" y="55"/>
                    <a:pt x="31" y="35"/>
                  </a:cubicBezTo>
                  <a:close/>
                  <a:moveTo>
                    <a:pt x="67" y="320"/>
                  </a:moveTo>
                  <a:cubicBezTo>
                    <a:pt x="67" y="332"/>
                    <a:pt x="77" y="341"/>
                    <a:pt x="89" y="341"/>
                  </a:cubicBezTo>
                  <a:cubicBezTo>
                    <a:pt x="101" y="341"/>
                    <a:pt x="110" y="332"/>
                    <a:pt x="110" y="320"/>
                  </a:cubicBezTo>
                  <a:cubicBezTo>
                    <a:pt x="112" y="228"/>
                    <a:pt x="112" y="228"/>
                    <a:pt x="112" y="228"/>
                  </a:cubicBezTo>
                  <a:cubicBezTo>
                    <a:pt x="124" y="228"/>
                    <a:pt x="133" y="218"/>
                    <a:pt x="133" y="207"/>
                  </a:cubicBezTo>
                  <a:cubicBezTo>
                    <a:pt x="133" y="92"/>
                    <a:pt x="133" y="92"/>
                    <a:pt x="133" y="92"/>
                  </a:cubicBezTo>
                  <a:cubicBezTo>
                    <a:pt x="133" y="80"/>
                    <a:pt x="124" y="71"/>
                    <a:pt x="112" y="71"/>
                  </a:cubicBezTo>
                  <a:cubicBezTo>
                    <a:pt x="21" y="71"/>
                    <a:pt x="21" y="71"/>
                    <a:pt x="21" y="71"/>
                  </a:cubicBezTo>
                  <a:cubicBezTo>
                    <a:pt x="9" y="71"/>
                    <a:pt x="0" y="80"/>
                    <a:pt x="0" y="92"/>
                  </a:cubicBezTo>
                  <a:cubicBezTo>
                    <a:pt x="0" y="207"/>
                    <a:pt x="0" y="207"/>
                    <a:pt x="0" y="207"/>
                  </a:cubicBezTo>
                  <a:cubicBezTo>
                    <a:pt x="0" y="218"/>
                    <a:pt x="9" y="228"/>
                    <a:pt x="21" y="228"/>
                  </a:cubicBezTo>
                  <a:cubicBezTo>
                    <a:pt x="23" y="320"/>
                    <a:pt x="23" y="320"/>
                    <a:pt x="23" y="320"/>
                  </a:cubicBezTo>
                  <a:cubicBezTo>
                    <a:pt x="23" y="332"/>
                    <a:pt x="33" y="341"/>
                    <a:pt x="44" y="341"/>
                  </a:cubicBezTo>
                  <a:cubicBezTo>
                    <a:pt x="56" y="341"/>
                    <a:pt x="67" y="332"/>
                    <a:pt x="67" y="320"/>
                  </a:cubicBezTo>
                  <a:moveTo>
                    <a:pt x="67" y="223"/>
                  </a:moveTo>
                  <a:cubicBezTo>
                    <a:pt x="67" y="322"/>
                    <a:pt x="67" y="322"/>
                    <a:pt x="67" y="322"/>
                  </a:cubicBezTo>
                </a:path>
              </a:pathLst>
            </a:custGeom>
            <a:noFill/>
            <a:ln w="12700"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3" name="Group 2">
            <a:extLst>
              <a:ext uri="{FF2B5EF4-FFF2-40B4-BE49-F238E27FC236}">
                <a16:creationId xmlns:a16="http://schemas.microsoft.com/office/drawing/2014/main" id="{3021A3ED-E3A7-4404-9440-94CE468A7CA2}"/>
              </a:ext>
            </a:extLst>
          </p:cNvPr>
          <p:cNvGrpSpPr/>
          <p:nvPr/>
        </p:nvGrpSpPr>
        <p:grpSpPr>
          <a:xfrm>
            <a:off x="3031958" y="2028314"/>
            <a:ext cx="506731" cy="650394"/>
            <a:chOff x="-832907" y="3175953"/>
            <a:chExt cx="569937" cy="731520"/>
          </a:xfrm>
        </p:grpSpPr>
        <p:sp>
          <p:nvSpPr>
            <p:cNvPr id="73" name="Family_EBDA" title="Icon of a family of people">
              <a:extLst>
                <a:ext uri="{FF2B5EF4-FFF2-40B4-BE49-F238E27FC236}">
                  <a16:creationId xmlns:a16="http://schemas.microsoft.com/office/drawing/2014/main" id="{593732B5-8956-439B-95EB-D23DD426A214}"/>
                </a:ext>
              </a:extLst>
            </p:cNvPr>
            <p:cNvSpPr>
              <a:spLocks noChangeAspect="1" noEditPoints="1"/>
            </p:cNvSpPr>
            <p:nvPr/>
          </p:nvSpPr>
          <p:spPr bwMode="auto">
            <a:xfrm>
              <a:off x="-668290" y="3175953"/>
              <a:ext cx="405320" cy="365760"/>
            </a:xfrm>
            <a:custGeom>
              <a:avLst/>
              <a:gdLst>
                <a:gd name="T0" fmla="*/ 1498 w 3740"/>
                <a:gd name="T1" fmla="*/ 1874 h 3374"/>
                <a:gd name="T2" fmla="*/ 874 w 3740"/>
                <a:gd name="T3" fmla="*/ 2498 h 3374"/>
                <a:gd name="T4" fmla="*/ 250 w 3740"/>
                <a:gd name="T5" fmla="*/ 1874 h 3374"/>
                <a:gd name="T6" fmla="*/ 874 w 3740"/>
                <a:gd name="T7" fmla="*/ 1249 h 3374"/>
                <a:gd name="T8" fmla="*/ 1498 w 3740"/>
                <a:gd name="T9" fmla="*/ 1874 h 3374"/>
                <a:gd name="T10" fmla="*/ 2123 w 3740"/>
                <a:gd name="T11" fmla="*/ 0 h 3374"/>
                <a:gd name="T12" fmla="*/ 1498 w 3740"/>
                <a:gd name="T13" fmla="*/ 625 h 3374"/>
                <a:gd name="T14" fmla="*/ 2123 w 3740"/>
                <a:gd name="T15" fmla="*/ 1249 h 3374"/>
                <a:gd name="T16" fmla="*/ 2747 w 3740"/>
                <a:gd name="T17" fmla="*/ 625 h 3374"/>
                <a:gd name="T18" fmla="*/ 2123 w 3740"/>
                <a:gd name="T19" fmla="*/ 0 h 3374"/>
                <a:gd name="T20" fmla="*/ 2997 w 3740"/>
                <a:gd name="T21" fmla="*/ 1726 h 3374"/>
                <a:gd name="T22" fmla="*/ 2497 w 3740"/>
                <a:gd name="T23" fmla="*/ 2225 h 3374"/>
                <a:gd name="T24" fmla="*/ 2997 w 3740"/>
                <a:gd name="T25" fmla="*/ 2725 h 3374"/>
                <a:gd name="T26" fmla="*/ 3496 w 3740"/>
                <a:gd name="T27" fmla="*/ 2225 h 3374"/>
                <a:gd name="T28" fmla="*/ 2997 w 3740"/>
                <a:gd name="T29" fmla="*/ 1726 h 3374"/>
                <a:gd name="T30" fmla="*/ 1748 w 3740"/>
                <a:gd name="T31" fmla="*/ 3372 h 3374"/>
                <a:gd name="T32" fmla="*/ 874 w 3740"/>
                <a:gd name="T33" fmla="*/ 2498 h 3374"/>
                <a:gd name="T34" fmla="*/ 0 w 3740"/>
                <a:gd name="T35" fmla="*/ 3372 h 3374"/>
                <a:gd name="T36" fmla="*/ 2906 w 3740"/>
                <a:gd name="T37" fmla="*/ 1734 h 3374"/>
                <a:gd name="T38" fmla="*/ 2123 w 3740"/>
                <a:gd name="T39" fmla="*/ 1249 h 3374"/>
                <a:gd name="T40" fmla="*/ 1453 w 3740"/>
                <a:gd name="T41" fmla="*/ 1561 h 3374"/>
                <a:gd name="T42" fmla="*/ 3740 w 3740"/>
                <a:gd name="T43" fmla="*/ 3374 h 3374"/>
                <a:gd name="T44" fmla="*/ 3740 w 3740"/>
                <a:gd name="T45" fmla="*/ 3351 h 3374"/>
                <a:gd name="T46" fmla="*/ 2997 w 3740"/>
                <a:gd name="T47" fmla="*/ 2725 h 3374"/>
                <a:gd name="T48" fmla="*/ 2253 w 3740"/>
                <a:gd name="T49" fmla="*/ 3351 h 3374"/>
                <a:gd name="T50" fmla="*/ 2253 w 3740"/>
                <a:gd name="T51" fmla="*/ 3374 h 3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740" h="3374">
                  <a:moveTo>
                    <a:pt x="1498" y="1874"/>
                  </a:moveTo>
                  <a:cubicBezTo>
                    <a:pt x="1498" y="2218"/>
                    <a:pt x="1219" y="2498"/>
                    <a:pt x="874" y="2498"/>
                  </a:cubicBezTo>
                  <a:cubicBezTo>
                    <a:pt x="529" y="2498"/>
                    <a:pt x="250" y="2218"/>
                    <a:pt x="250" y="1874"/>
                  </a:cubicBezTo>
                  <a:cubicBezTo>
                    <a:pt x="250" y="1529"/>
                    <a:pt x="529" y="1249"/>
                    <a:pt x="874" y="1249"/>
                  </a:cubicBezTo>
                  <a:cubicBezTo>
                    <a:pt x="1219" y="1249"/>
                    <a:pt x="1498" y="1529"/>
                    <a:pt x="1498" y="1874"/>
                  </a:cubicBezTo>
                  <a:close/>
                  <a:moveTo>
                    <a:pt x="2123" y="0"/>
                  </a:moveTo>
                  <a:cubicBezTo>
                    <a:pt x="1778" y="0"/>
                    <a:pt x="1498" y="280"/>
                    <a:pt x="1498" y="625"/>
                  </a:cubicBezTo>
                  <a:cubicBezTo>
                    <a:pt x="1498" y="970"/>
                    <a:pt x="1778" y="1249"/>
                    <a:pt x="2123" y="1249"/>
                  </a:cubicBezTo>
                  <a:cubicBezTo>
                    <a:pt x="2468" y="1249"/>
                    <a:pt x="2747" y="970"/>
                    <a:pt x="2747" y="625"/>
                  </a:cubicBezTo>
                  <a:cubicBezTo>
                    <a:pt x="2747" y="280"/>
                    <a:pt x="2468" y="0"/>
                    <a:pt x="2123" y="0"/>
                  </a:cubicBezTo>
                  <a:close/>
                  <a:moveTo>
                    <a:pt x="2997" y="1726"/>
                  </a:moveTo>
                  <a:cubicBezTo>
                    <a:pt x="2721" y="1726"/>
                    <a:pt x="2497" y="1950"/>
                    <a:pt x="2497" y="2225"/>
                  </a:cubicBezTo>
                  <a:cubicBezTo>
                    <a:pt x="2497" y="2501"/>
                    <a:pt x="2721" y="2725"/>
                    <a:pt x="2997" y="2725"/>
                  </a:cubicBezTo>
                  <a:cubicBezTo>
                    <a:pt x="3273" y="2725"/>
                    <a:pt x="3496" y="2501"/>
                    <a:pt x="3496" y="2225"/>
                  </a:cubicBezTo>
                  <a:cubicBezTo>
                    <a:pt x="3496" y="1950"/>
                    <a:pt x="3273" y="1726"/>
                    <a:pt x="2997" y="1726"/>
                  </a:cubicBezTo>
                  <a:close/>
                  <a:moveTo>
                    <a:pt x="1748" y="3372"/>
                  </a:moveTo>
                  <a:cubicBezTo>
                    <a:pt x="1748" y="2889"/>
                    <a:pt x="1357" y="2498"/>
                    <a:pt x="874" y="2498"/>
                  </a:cubicBezTo>
                  <a:cubicBezTo>
                    <a:pt x="391" y="2498"/>
                    <a:pt x="0" y="2889"/>
                    <a:pt x="0" y="3372"/>
                  </a:cubicBezTo>
                  <a:moveTo>
                    <a:pt x="2906" y="1734"/>
                  </a:moveTo>
                  <a:cubicBezTo>
                    <a:pt x="2763" y="1447"/>
                    <a:pt x="2466" y="1249"/>
                    <a:pt x="2123" y="1249"/>
                  </a:cubicBezTo>
                  <a:cubicBezTo>
                    <a:pt x="1854" y="1249"/>
                    <a:pt x="1614" y="1370"/>
                    <a:pt x="1453" y="1561"/>
                  </a:cubicBezTo>
                  <a:moveTo>
                    <a:pt x="3740" y="3374"/>
                  </a:moveTo>
                  <a:cubicBezTo>
                    <a:pt x="3740" y="3351"/>
                    <a:pt x="3740" y="3351"/>
                    <a:pt x="3740" y="3351"/>
                  </a:cubicBezTo>
                  <a:cubicBezTo>
                    <a:pt x="3680" y="2996"/>
                    <a:pt x="3370" y="2725"/>
                    <a:pt x="2997" y="2725"/>
                  </a:cubicBezTo>
                  <a:cubicBezTo>
                    <a:pt x="2624" y="2725"/>
                    <a:pt x="2314" y="2995"/>
                    <a:pt x="2253" y="3351"/>
                  </a:cubicBezTo>
                  <a:cubicBezTo>
                    <a:pt x="2253" y="3374"/>
                    <a:pt x="2253" y="3374"/>
                    <a:pt x="2253" y="3374"/>
                  </a:cubicBezTo>
                </a:path>
              </a:pathLst>
            </a:custGeom>
            <a:noFill/>
            <a:ln w="12700"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 name="graph_4" title="Icon of a pie chart">
              <a:extLst>
                <a:ext uri="{FF2B5EF4-FFF2-40B4-BE49-F238E27FC236}">
                  <a16:creationId xmlns:a16="http://schemas.microsoft.com/office/drawing/2014/main" id="{2526B799-36D1-4838-A260-9C7B9B16713C}"/>
                </a:ext>
              </a:extLst>
            </p:cNvPr>
            <p:cNvSpPr>
              <a:spLocks noChangeAspect="1" noEditPoints="1"/>
            </p:cNvSpPr>
            <p:nvPr/>
          </p:nvSpPr>
          <p:spPr bwMode="auto">
            <a:xfrm>
              <a:off x="-832907" y="3541713"/>
              <a:ext cx="367277" cy="365760"/>
            </a:xfrm>
            <a:custGeom>
              <a:avLst/>
              <a:gdLst>
                <a:gd name="T0" fmla="*/ 310 w 334"/>
                <a:gd name="T1" fmla="*/ 178 h 333"/>
                <a:gd name="T2" fmla="*/ 155 w 334"/>
                <a:gd name="T3" fmla="*/ 333 h 333"/>
                <a:gd name="T4" fmla="*/ 0 w 334"/>
                <a:gd name="T5" fmla="*/ 178 h 333"/>
                <a:gd name="T6" fmla="*/ 155 w 334"/>
                <a:gd name="T7" fmla="*/ 23 h 333"/>
                <a:gd name="T8" fmla="*/ 155 w 334"/>
                <a:gd name="T9" fmla="*/ 178 h 333"/>
                <a:gd name="T10" fmla="*/ 310 w 334"/>
                <a:gd name="T11" fmla="*/ 178 h 333"/>
                <a:gd name="T12" fmla="*/ 334 w 334"/>
                <a:gd name="T13" fmla="*/ 139 h 333"/>
                <a:gd name="T14" fmla="*/ 195 w 334"/>
                <a:gd name="T15" fmla="*/ 0 h 333"/>
                <a:gd name="T16" fmla="*/ 195 w 334"/>
                <a:gd name="T17" fmla="*/ 139 h 333"/>
                <a:gd name="T18" fmla="*/ 334 w 334"/>
                <a:gd name="T19" fmla="*/ 139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4" h="333">
                  <a:moveTo>
                    <a:pt x="310" y="178"/>
                  </a:moveTo>
                  <a:cubicBezTo>
                    <a:pt x="310" y="264"/>
                    <a:pt x="241" y="333"/>
                    <a:pt x="155" y="333"/>
                  </a:cubicBezTo>
                  <a:cubicBezTo>
                    <a:pt x="69" y="333"/>
                    <a:pt x="0" y="264"/>
                    <a:pt x="0" y="178"/>
                  </a:cubicBezTo>
                  <a:cubicBezTo>
                    <a:pt x="0" y="93"/>
                    <a:pt x="69" y="23"/>
                    <a:pt x="155" y="23"/>
                  </a:cubicBezTo>
                  <a:cubicBezTo>
                    <a:pt x="155" y="178"/>
                    <a:pt x="155" y="178"/>
                    <a:pt x="155" y="178"/>
                  </a:cubicBezTo>
                  <a:lnTo>
                    <a:pt x="310" y="178"/>
                  </a:lnTo>
                  <a:close/>
                  <a:moveTo>
                    <a:pt x="334" y="139"/>
                  </a:moveTo>
                  <a:cubicBezTo>
                    <a:pt x="334" y="62"/>
                    <a:pt x="272" y="0"/>
                    <a:pt x="195" y="0"/>
                  </a:cubicBezTo>
                  <a:cubicBezTo>
                    <a:pt x="195" y="139"/>
                    <a:pt x="195" y="139"/>
                    <a:pt x="195" y="139"/>
                  </a:cubicBezTo>
                  <a:lnTo>
                    <a:pt x="334" y="139"/>
                  </a:lnTo>
                  <a:close/>
                </a:path>
              </a:pathLst>
            </a:custGeom>
            <a:noFill/>
            <a:ln w="12700"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900" dirty="0">
                <a:gradFill>
                  <a:gsLst>
                    <a:gs pos="0">
                      <a:srgbClr val="505050"/>
                    </a:gs>
                    <a:gs pos="100000">
                      <a:srgbClr val="505050"/>
                    </a:gs>
                  </a:gsLst>
                </a:gradFill>
              </a:endParaRPr>
            </a:p>
          </p:txBody>
        </p:sp>
      </p:grpSp>
      <p:grpSp>
        <p:nvGrpSpPr>
          <p:cNvPr id="6" name="Group 5">
            <a:extLst>
              <a:ext uri="{FF2B5EF4-FFF2-40B4-BE49-F238E27FC236}">
                <a16:creationId xmlns:a16="http://schemas.microsoft.com/office/drawing/2014/main" id="{970296C0-9914-41E2-91CD-E70B83DFB291}"/>
              </a:ext>
            </a:extLst>
          </p:cNvPr>
          <p:cNvGrpSpPr/>
          <p:nvPr/>
        </p:nvGrpSpPr>
        <p:grpSpPr>
          <a:xfrm>
            <a:off x="6208294" y="1966271"/>
            <a:ext cx="415808" cy="665558"/>
            <a:chOff x="-935254" y="3279909"/>
            <a:chExt cx="396240" cy="634237"/>
          </a:xfrm>
        </p:grpSpPr>
        <p:sp>
          <p:nvSpPr>
            <p:cNvPr id="75" name="graph_4" title="Icon of a pie chart">
              <a:extLst>
                <a:ext uri="{FF2B5EF4-FFF2-40B4-BE49-F238E27FC236}">
                  <a16:creationId xmlns:a16="http://schemas.microsoft.com/office/drawing/2014/main" id="{D1E5F09B-EA5B-4FE5-8D43-9AA1F2B5B2B5}"/>
                </a:ext>
              </a:extLst>
            </p:cNvPr>
            <p:cNvSpPr>
              <a:spLocks noChangeAspect="1" noEditPoints="1"/>
            </p:cNvSpPr>
            <p:nvPr/>
          </p:nvSpPr>
          <p:spPr bwMode="auto">
            <a:xfrm>
              <a:off x="-935254" y="3588949"/>
              <a:ext cx="326546" cy="325197"/>
            </a:xfrm>
            <a:custGeom>
              <a:avLst/>
              <a:gdLst>
                <a:gd name="T0" fmla="*/ 310 w 334"/>
                <a:gd name="T1" fmla="*/ 178 h 333"/>
                <a:gd name="T2" fmla="*/ 155 w 334"/>
                <a:gd name="T3" fmla="*/ 333 h 333"/>
                <a:gd name="T4" fmla="*/ 0 w 334"/>
                <a:gd name="T5" fmla="*/ 178 h 333"/>
                <a:gd name="T6" fmla="*/ 155 w 334"/>
                <a:gd name="T7" fmla="*/ 23 h 333"/>
                <a:gd name="T8" fmla="*/ 155 w 334"/>
                <a:gd name="T9" fmla="*/ 178 h 333"/>
                <a:gd name="T10" fmla="*/ 310 w 334"/>
                <a:gd name="T11" fmla="*/ 178 h 333"/>
                <a:gd name="T12" fmla="*/ 334 w 334"/>
                <a:gd name="T13" fmla="*/ 139 h 333"/>
                <a:gd name="T14" fmla="*/ 195 w 334"/>
                <a:gd name="T15" fmla="*/ 0 h 333"/>
                <a:gd name="T16" fmla="*/ 195 w 334"/>
                <a:gd name="T17" fmla="*/ 139 h 333"/>
                <a:gd name="T18" fmla="*/ 334 w 334"/>
                <a:gd name="T19" fmla="*/ 139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4" h="333">
                  <a:moveTo>
                    <a:pt x="310" y="178"/>
                  </a:moveTo>
                  <a:cubicBezTo>
                    <a:pt x="310" y="264"/>
                    <a:pt x="241" y="333"/>
                    <a:pt x="155" y="333"/>
                  </a:cubicBezTo>
                  <a:cubicBezTo>
                    <a:pt x="69" y="333"/>
                    <a:pt x="0" y="264"/>
                    <a:pt x="0" y="178"/>
                  </a:cubicBezTo>
                  <a:cubicBezTo>
                    <a:pt x="0" y="93"/>
                    <a:pt x="69" y="23"/>
                    <a:pt x="155" y="23"/>
                  </a:cubicBezTo>
                  <a:cubicBezTo>
                    <a:pt x="155" y="178"/>
                    <a:pt x="155" y="178"/>
                    <a:pt x="155" y="178"/>
                  </a:cubicBezTo>
                  <a:lnTo>
                    <a:pt x="310" y="178"/>
                  </a:lnTo>
                  <a:close/>
                  <a:moveTo>
                    <a:pt x="334" y="139"/>
                  </a:moveTo>
                  <a:cubicBezTo>
                    <a:pt x="334" y="62"/>
                    <a:pt x="272" y="0"/>
                    <a:pt x="195" y="0"/>
                  </a:cubicBezTo>
                  <a:cubicBezTo>
                    <a:pt x="195" y="139"/>
                    <a:pt x="195" y="139"/>
                    <a:pt x="195" y="139"/>
                  </a:cubicBezTo>
                  <a:lnTo>
                    <a:pt x="334" y="139"/>
                  </a:lnTo>
                  <a:close/>
                </a:path>
              </a:pathLst>
            </a:custGeom>
            <a:noFill/>
            <a:ln w="12700"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900" dirty="0">
                <a:gradFill>
                  <a:gsLst>
                    <a:gs pos="0">
                      <a:srgbClr val="505050"/>
                    </a:gs>
                    <a:gs pos="100000">
                      <a:srgbClr val="505050"/>
                    </a:gs>
                  </a:gsLst>
                </a:gradFill>
              </a:endParaRPr>
            </a:p>
          </p:txBody>
        </p:sp>
        <p:sp>
          <p:nvSpPr>
            <p:cNvPr id="76" name="Money_3" title="Icon of a dollar sign">
              <a:extLst>
                <a:ext uri="{FF2B5EF4-FFF2-40B4-BE49-F238E27FC236}">
                  <a16:creationId xmlns:a16="http://schemas.microsoft.com/office/drawing/2014/main" id="{C128731D-51CC-4021-B6A9-3B25DDFC5336}"/>
                </a:ext>
              </a:extLst>
            </p:cNvPr>
            <p:cNvSpPr>
              <a:spLocks noChangeAspect="1" noEditPoints="1"/>
            </p:cNvSpPr>
            <p:nvPr/>
          </p:nvSpPr>
          <p:spPr bwMode="auto">
            <a:xfrm>
              <a:off x="-709734" y="3279909"/>
              <a:ext cx="170720" cy="309040"/>
            </a:xfrm>
            <a:custGeom>
              <a:avLst/>
              <a:gdLst>
                <a:gd name="T0" fmla="*/ 0 w 153"/>
                <a:gd name="T1" fmla="*/ 223 h 279"/>
                <a:gd name="T2" fmla="*/ 111 w 153"/>
                <a:gd name="T3" fmla="*/ 223 h 279"/>
                <a:gd name="T4" fmla="*/ 153 w 153"/>
                <a:gd name="T5" fmla="*/ 182 h 279"/>
                <a:gd name="T6" fmla="*/ 111 w 153"/>
                <a:gd name="T7" fmla="*/ 141 h 279"/>
                <a:gd name="T8" fmla="*/ 41 w 153"/>
                <a:gd name="T9" fmla="*/ 139 h 279"/>
                <a:gd name="T10" fmla="*/ 0 w 153"/>
                <a:gd name="T11" fmla="*/ 98 h 279"/>
                <a:gd name="T12" fmla="*/ 41 w 153"/>
                <a:gd name="T13" fmla="*/ 56 h 279"/>
                <a:gd name="T14" fmla="*/ 150 w 153"/>
                <a:gd name="T15" fmla="*/ 56 h 279"/>
                <a:gd name="T16" fmla="*/ 76 w 153"/>
                <a:gd name="T17" fmla="*/ 0 h 279"/>
                <a:gd name="T18" fmla="*/ 76 w 153"/>
                <a:gd name="T19" fmla="*/ 279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 h="279">
                  <a:moveTo>
                    <a:pt x="0" y="223"/>
                  </a:moveTo>
                  <a:cubicBezTo>
                    <a:pt x="111" y="223"/>
                    <a:pt x="111" y="223"/>
                    <a:pt x="111" y="223"/>
                  </a:cubicBezTo>
                  <a:cubicBezTo>
                    <a:pt x="134" y="223"/>
                    <a:pt x="153" y="205"/>
                    <a:pt x="153" y="182"/>
                  </a:cubicBezTo>
                  <a:cubicBezTo>
                    <a:pt x="153" y="159"/>
                    <a:pt x="134" y="141"/>
                    <a:pt x="111" y="141"/>
                  </a:cubicBezTo>
                  <a:cubicBezTo>
                    <a:pt x="41" y="139"/>
                    <a:pt x="41" y="139"/>
                    <a:pt x="41" y="139"/>
                  </a:cubicBezTo>
                  <a:cubicBezTo>
                    <a:pt x="19" y="139"/>
                    <a:pt x="0" y="120"/>
                    <a:pt x="0" y="98"/>
                  </a:cubicBezTo>
                  <a:cubicBezTo>
                    <a:pt x="0" y="75"/>
                    <a:pt x="19" y="56"/>
                    <a:pt x="41" y="56"/>
                  </a:cubicBezTo>
                  <a:cubicBezTo>
                    <a:pt x="150" y="56"/>
                    <a:pt x="150" y="56"/>
                    <a:pt x="150" y="56"/>
                  </a:cubicBezTo>
                  <a:moveTo>
                    <a:pt x="76" y="0"/>
                  </a:moveTo>
                  <a:cubicBezTo>
                    <a:pt x="76" y="279"/>
                    <a:pt x="76" y="279"/>
                    <a:pt x="76" y="279"/>
                  </a:cubicBezTo>
                </a:path>
              </a:pathLst>
            </a:custGeom>
            <a:noFill/>
            <a:ln w="12700"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gradFill>
                  <a:gsLst>
                    <a:gs pos="0">
                      <a:srgbClr val="505050"/>
                    </a:gs>
                    <a:gs pos="100000">
                      <a:srgbClr val="505050"/>
                    </a:gs>
                  </a:gsLst>
                </a:gradFill>
              </a:endParaRPr>
            </a:p>
          </p:txBody>
        </p:sp>
      </p:grpSp>
      <p:sp>
        <p:nvSpPr>
          <p:cNvPr id="77" name="graph_4" title="Icon of a pie chart">
            <a:extLst>
              <a:ext uri="{FF2B5EF4-FFF2-40B4-BE49-F238E27FC236}">
                <a16:creationId xmlns:a16="http://schemas.microsoft.com/office/drawing/2014/main" id="{BDE931FF-EF20-4675-A659-99C671E155F9}"/>
              </a:ext>
            </a:extLst>
          </p:cNvPr>
          <p:cNvSpPr>
            <a:spLocks noChangeAspect="1" noEditPoints="1"/>
          </p:cNvSpPr>
          <p:nvPr/>
        </p:nvSpPr>
        <p:spPr bwMode="auto">
          <a:xfrm>
            <a:off x="8876758" y="2026252"/>
            <a:ext cx="584610" cy="582196"/>
          </a:xfrm>
          <a:custGeom>
            <a:avLst/>
            <a:gdLst>
              <a:gd name="T0" fmla="*/ 310 w 334"/>
              <a:gd name="T1" fmla="*/ 178 h 333"/>
              <a:gd name="T2" fmla="*/ 155 w 334"/>
              <a:gd name="T3" fmla="*/ 333 h 333"/>
              <a:gd name="T4" fmla="*/ 0 w 334"/>
              <a:gd name="T5" fmla="*/ 178 h 333"/>
              <a:gd name="T6" fmla="*/ 155 w 334"/>
              <a:gd name="T7" fmla="*/ 23 h 333"/>
              <a:gd name="T8" fmla="*/ 155 w 334"/>
              <a:gd name="T9" fmla="*/ 178 h 333"/>
              <a:gd name="T10" fmla="*/ 310 w 334"/>
              <a:gd name="T11" fmla="*/ 178 h 333"/>
              <a:gd name="T12" fmla="*/ 334 w 334"/>
              <a:gd name="T13" fmla="*/ 139 h 333"/>
              <a:gd name="T14" fmla="*/ 195 w 334"/>
              <a:gd name="T15" fmla="*/ 0 h 333"/>
              <a:gd name="T16" fmla="*/ 195 w 334"/>
              <a:gd name="T17" fmla="*/ 139 h 333"/>
              <a:gd name="T18" fmla="*/ 334 w 334"/>
              <a:gd name="T19" fmla="*/ 139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4" h="333">
                <a:moveTo>
                  <a:pt x="310" y="178"/>
                </a:moveTo>
                <a:cubicBezTo>
                  <a:pt x="310" y="264"/>
                  <a:pt x="241" y="333"/>
                  <a:pt x="155" y="333"/>
                </a:cubicBezTo>
                <a:cubicBezTo>
                  <a:pt x="69" y="333"/>
                  <a:pt x="0" y="264"/>
                  <a:pt x="0" y="178"/>
                </a:cubicBezTo>
                <a:cubicBezTo>
                  <a:pt x="0" y="93"/>
                  <a:pt x="69" y="23"/>
                  <a:pt x="155" y="23"/>
                </a:cubicBezTo>
                <a:cubicBezTo>
                  <a:pt x="155" y="178"/>
                  <a:pt x="155" y="178"/>
                  <a:pt x="155" y="178"/>
                </a:cubicBezTo>
                <a:lnTo>
                  <a:pt x="310" y="178"/>
                </a:lnTo>
                <a:close/>
                <a:moveTo>
                  <a:pt x="334" y="139"/>
                </a:moveTo>
                <a:cubicBezTo>
                  <a:pt x="334" y="62"/>
                  <a:pt x="272" y="0"/>
                  <a:pt x="195" y="0"/>
                </a:cubicBezTo>
                <a:cubicBezTo>
                  <a:pt x="195" y="139"/>
                  <a:pt x="195" y="139"/>
                  <a:pt x="195" y="139"/>
                </a:cubicBezTo>
                <a:lnTo>
                  <a:pt x="334" y="139"/>
                </a:lnTo>
                <a:close/>
              </a:path>
            </a:pathLst>
          </a:custGeom>
          <a:noFill/>
          <a:ln w="12700"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900" dirty="0">
              <a:gradFill>
                <a:gsLst>
                  <a:gs pos="0">
                    <a:srgbClr val="505050"/>
                  </a:gs>
                  <a:gs pos="100000">
                    <a:srgbClr val="505050"/>
                  </a:gs>
                </a:gsLst>
              </a:gradFill>
            </a:endParaRPr>
          </a:p>
        </p:txBody>
      </p:sp>
      <p:sp>
        <p:nvSpPr>
          <p:cNvPr id="12" name="TextBox 11">
            <a:extLst>
              <a:ext uri="{FF2B5EF4-FFF2-40B4-BE49-F238E27FC236}">
                <a16:creationId xmlns:a16="http://schemas.microsoft.com/office/drawing/2014/main" id="{9DE3B44B-91B6-F5A6-7D19-8340FC97A07D}"/>
              </a:ext>
            </a:extLst>
          </p:cNvPr>
          <p:cNvSpPr txBox="1"/>
          <p:nvPr/>
        </p:nvSpPr>
        <p:spPr>
          <a:xfrm>
            <a:off x="10093232" y="3691975"/>
            <a:ext cx="2258788" cy="1569660"/>
          </a:xfrm>
          <a:prstGeom prst="rect">
            <a:avLst/>
          </a:prstGeom>
          <a:noFill/>
        </p:spPr>
        <p:txBody>
          <a:bodyPr wrap="square">
            <a:spAutoFit/>
          </a:bodyPr>
          <a:lstStyle/>
          <a:p>
            <a:r>
              <a:rPr lang="en-US" sz="2400" b="1" i="0" dirty="0">
                <a:solidFill>
                  <a:srgbClr val="003262"/>
                </a:solidFill>
                <a:effectLst/>
                <a:latin typeface="Yantramanav"/>
              </a:rPr>
              <a:t>Breach Discovery takes on average 197 days</a:t>
            </a:r>
            <a:endParaRPr lang="en-GB" sz="2400" b="1" dirty="0"/>
          </a:p>
        </p:txBody>
      </p:sp>
    </p:spTree>
    <p:extLst>
      <p:ext uri="{BB962C8B-B14F-4D97-AF65-F5344CB8AC3E}">
        <p14:creationId xmlns:p14="http://schemas.microsoft.com/office/powerpoint/2010/main" val="786622483"/>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FD5C9-C8F2-44C8-81DD-CBCF34356F50}"/>
              </a:ext>
            </a:extLst>
          </p:cNvPr>
          <p:cNvSpPr>
            <a:spLocks noGrp="1"/>
          </p:cNvSpPr>
          <p:nvPr>
            <p:ph type="title"/>
          </p:nvPr>
        </p:nvSpPr>
        <p:spPr/>
        <p:txBody>
          <a:bodyPr/>
          <a:lstStyle/>
          <a:p>
            <a:r>
              <a:rPr lang="en-GB" dirty="0"/>
              <a:t>Question</a:t>
            </a:r>
          </a:p>
        </p:txBody>
      </p:sp>
      <p:sp>
        <p:nvSpPr>
          <p:cNvPr id="3" name="Text Placeholder 2">
            <a:extLst>
              <a:ext uri="{FF2B5EF4-FFF2-40B4-BE49-F238E27FC236}">
                <a16:creationId xmlns:a16="http://schemas.microsoft.com/office/drawing/2014/main" id="{A31ED394-D2CA-448F-B5E0-E2D0B809E4E7}"/>
              </a:ext>
            </a:extLst>
          </p:cNvPr>
          <p:cNvSpPr>
            <a:spLocks noGrp="1"/>
          </p:cNvSpPr>
          <p:nvPr>
            <p:ph type="body" sz="quarter" idx="12"/>
          </p:nvPr>
        </p:nvSpPr>
        <p:spPr>
          <a:xfrm>
            <a:off x="595915" y="4041281"/>
            <a:ext cx="9327356" cy="345351"/>
          </a:xfrm>
        </p:spPr>
        <p:txBody>
          <a:bodyPr/>
          <a:lstStyle/>
          <a:p>
            <a:r>
              <a:rPr lang="en-GB" dirty="0"/>
              <a:t>Which areas are you most concerned about in 2023?</a:t>
            </a:r>
          </a:p>
        </p:txBody>
      </p:sp>
    </p:spTree>
    <p:extLst>
      <p:ext uri="{BB962C8B-B14F-4D97-AF65-F5344CB8AC3E}">
        <p14:creationId xmlns:p14="http://schemas.microsoft.com/office/powerpoint/2010/main" val="2357797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0C234-E04E-450B-9061-85590A62F05E}"/>
              </a:ext>
            </a:extLst>
          </p:cNvPr>
          <p:cNvSpPr>
            <a:spLocks noGrp="1"/>
          </p:cNvSpPr>
          <p:nvPr>
            <p:ph type="title"/>
          </p:nvPr>
        </p:nvSpPr>
        <p:spPr>
          <a:xfrm>
            <a:off x="600059" y="466301"/>
            <a:ext cx="11239464" cy="565091"/>
          </a:xfrm>
        </p:spPr>
        <p:txBody>
          <a:bodyPr/>
          <a:lstStyle/>
          <a:p>
            <a:r>
              <a:rPr lang="en-GB" dirty="0"/>
              <a:t>Trends for 2023</a:t>
            </a:r>
          </a:p>
        </p:txBody>
      </p:sp>
      <p:sp>
        <p:nvSpPr>
          <p:cNvPr id="3" name="Rectangle 2">
            <a:extLst>
              <a:ext uri="{FF2B5EF4-FFF2-40B4-BE49-F238E27FC236}">
                <a16:creationId xmlns:a16="http://schemas.microsoft.com/office/drawing/2014/main" id="{FBE081AA-BA6A-4D2C-A9F8-7964849B9020}"/>
              </a:ext>
            </a:extLst>
          </p:cNvPr>
          <p:cNvSpPr/>
          <p:nvPr/>
        </p:nvSpPr>
        <p:spPr bwMode="auto">
          <a:xfrm>
            <a:off x="-1" y="3481837"/>
            <a:ext cx="12436475" cy="190296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sp>
        <p:nvSpPr>
          <p:cNvPr id="6" name="Arrow: Bent 5">
            <a:extLst>
              <a:ext uri="{FF2B5EF4-FFF2-40B4-BE49-F238E27FC236}">
                <a16:creationId xmlns:a16="http://schemas.microsoft.com/office/drawing/2014/main" id="{0E079BA4-8F07-4447-9D7E-B1D82E67FB0F}"/>
              </a:ext>
            </a:extLst>
          </p:cNvPr>
          <p:cNvSpPr/>
          <p:nvPr/>
        </p:nvSpPr>
        <p:spPr bwMode="auto">
          <a:xfrm>
            <a:off x="584200" y="3253237"/>
            <a:ext cx="5634037" cy="2124421"/>
          </a:xfrm>
          <a:prstGeom prst="bentArrow">
            <a:avLst>
              <a:gd name="adj1" fmla="val 25000"/>
              <a:gd name="adj2" fmla="val 0"/>
              <a:gd name="adj3" fmla="val 25000"/>
              <a:gd name="adj4" fmla="val 3642"/>
            </a:avLst>
          </a:prstGeom>
          <a:solidFill>
            <a:schemeClr val="accent1"/>
          </a:solidFill>
          <a:ln w="6350">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sp>
        <p:nvSpPr>
          <p:cNvPr id="71" name="Arrow: Bent 70">
            <a:extLst>
              <a:ext uri="{FF2B5EF4-FFF2-40B4-BE49-F238E27FC236}">
                <a16:creationId xmlns:a16="http://schemas.microsoft.com/office/drawing/2014/main" id="{A98B3789-4672-4B00-8AAF-03C529286196}"/>
              </a:ext>
            </a:extLst>
          </p:cNvPr>
          <p:cNvSpPr/>
          <p:nvPr/>
        </p:nvSpPr>
        <p:spPr bwMode="auto">
          <a:xfrm flipH="1">
            <a:off x="6110514" y="3253238"/>
            <a:ext cx="5498874" cy="2124421"/>
          </a:xfrm>
          <a:prstGeom prst="bentArrow">
            <a:avLst>
              <a:gd name="adj1" fmla="val 25000"/>
              <a:gd name="adj2" fmla="val 0"/>
              <a:gd name="adj3" fmla="val 25000"/>
              <a:gd name="adj4" fmla="val 4130"/>
            </a:avLst>
          </a:prstGeom>
          <a:solidFill>
            <a:schemeClr val="accent1"/>
          </a:solidFill>
          <a:ln w="6350">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sp>
        <p:nvSpPr>
          <p:cNvPr id="10" name="Rectangle: Rounded Corners 9">
            <a:extLst>
              <a:ext uri="{FF2B5EF4-FFF2-40B4-BE49-F238E27FC236}">
                <a16:creationId xmlns:a16="http://schemas.microsoft.com/office/drawing/2014/main" id="{0CFD07C3-2B6C-4601-9557-FB2023724AFF}"/>
              </a:ext>
            </a:extLst>
          </p:cNvPr>
          <p:cNvSpPr/>
          <p:nvPr/>
        </p:nvSpPr>
        <p:spPr bwMode="auto">
          <a:xfrm>
            <a:off x="1443473" y="3222281"/>
            <a:ext cx="1097280" cy="64008"/>
          </a:xfrm>
          <a:prstGeom prst="roundRect">
            <a:avLst>
              <a:gd name="adj" fmla="val 50000"/>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grpSp>
        <p:nvGrpSpPr>
          <p:cNvPr id="72" name="Group 71">
            <a:extLst>
              <a:ext uri="{FF2B5EF4-FFF2-40B4-BE49-F238E27FC236}">
                <a16:creationId xmlns:a16="http://schemas.microsoft.com/office/drawing/2014/main" id="{334BF856-8D05-4FF5-AE98-059F0EEDDA55}"/>
              </a:ext>
            </a:extLst>
          </p:cNvPr>
          <p:cNvGrpSpPr/>
          <p:nvPr/>
        </p:nvGrpSpPr>
        <p:grpSpPr>
          <a:xfrm>
            <a:off x="1535730" y="1541454"/>
            <a:ext cx="912766" cy="912766"/>
            <a:chOff x="1814286" y="1856921"/>
            <a:chExt cx="1001486" cy="1001486"/>
          </a:xfrm>
          <a:effectLst>
            <a:outerShdw blurRad="50800" dist="38100" dir="5400000" algn="t" rotWithShape="0">
              <a:prstClr val="black">
                <a:alpha val="40000"/>
              </a:prstClr>
            </a:outerShdw>
          </a:effectLst>
        </p:grpSpPr>
        <p:sp>
          <p:nvSpPr>
            <p:cNvPr id="73" name="Oval 72">
              <a:extLst>
                <a:ext uri="{FF2B5EF4-FFF2-40B4-BE49-F238E27FC236}">
                  <a16:creationId xmlns:a16="http://schemas.microsoft.com/office/drawing/2014/main" id="{9FE65D05-D06E-4AF2-AAEA-EA3638EDA707}"/>
                </a:ext>
              </a:extLst>
            </p:cNvPr>
            <p:cNvSpPr/>
            <p:nvPr/>
          </p:nvSpPr>
          <p:spPr bwMode="auto">
            <a:xfrm>
              <a:off x="1814286" y="1856921"/>
              <a:ext cx="1001486" cy="1001486"/>
            </a:xfrm>
            <a:prstGeom prst="ellipse">
              <a:avLst/>
            </a:prstGeom>
            <a:solidFill>
              <a:schemeClr val="tx2"/>
            </a:solidFill>
            <a:ln w="3175" cap="rnd">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sp>
          <p:nvSpPr>
            <p:cNvPr id="74" name="Oval 73">
              <a:extLst>
                <a:ext uri="{FF2B5EF4-FFF2-40B4-BE49-F238E27FC236}">
                  <a16:creationId xmlns:a16="http://schemas.microsoft.com/office/drawing/2014/main" id="{D2A10C4E-0764-414A-A3A7-C0A437D93594}"/>
                </a:ext>
              </a:extLst>
            </p:cNvPr>
            <p:cNvSpPr/>
            <p:nvPr/>
          </p:nvSpPr>
          <p:spPr bwMode="auto">
            <a:xfrm>
              <a:off x="1887991" y="1930626"/>
              <a:ext cx="854076" cy="854076"/>
            </a:xfrm>
            <a:prstGeom prst="ellipse">
              <a:avLst/>
            </a:prstGeom>
            <a:solidFill>
              <a:schemeClr val="bg1"/>
            </a:solidFill>
            <a:ln>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grpSp>
      <p:sp>
        <p:nvSpPr>
          <p:cNvPr id="12" name="TextBox 11">
            <a:extLst>
              <a:ext uri="{FF2B5EF4-FFF2-40B4-BE49-F238E27FC236}">
                <a16:creationId xmlns:a16="http://schemas.microsoft.com/office/drawing/2014/main" id="{FB3D77C1-1F81-4A66-B0B1-98F249928211}"/>
              </a:ext>
            </a:extLst>
          </p:cNvPr>
          <p:cNvSpPr txBox="1"/>
          <p:nvPr/>
        </p:nvSpPr>
        <p:spPr>
          <a:xfrm>
            <a:off x="600059" y="1124712"/>
            <a:ext cx="4953985" cy="276999"/>
          </a:xfrm>
          <a:prstGeom prst="rect">
            <a:avLst/>
          </a:prstGeom>
          <a:noFill/>
        </p:spPr>
        <p:txBody>
          <a:bodyPr wrap="none" lIns="0" tIns="0" rIns="0" bIns="0" rtlCol="0">
            <a:spAutoFit/>
          </a:bodyPr>
          <a:lstStyle/>
          <a:p>
            <a:r>
              <a:rPr lang="en-GB" sz="1800" dirty="0"/>
              <a:t>What Fifosys believe to be the main risks of 2023</a:t>
            </a:r>
          </a:p>
        </p:txBody>
      </p:sp>
      <p:sp>
        <p:nvSpPr>
          <p:cNvPr id="79" name="TextBox 78">
            <a:extLst>
              <a:ext uri="{FF2B5EF4-FFF2-40B4-BE49-F238E27FC236}">
                <a16:creationId xmlns:a16="http://schemas.microsoft.com/office/drawing/2014/main" id="{83F8AA4D-93BF-4C4D-85FB-2B4E2FD405B2}"/>
              </a:ext>
            </a:extLst>
          </p:cNvPr>
          <p:cNvSpPr txBox="1"/>
          <p:nvPr/>
        </p:nvSpPr>
        <p:spPr>
          <a:xfrm>
            <a:off x="1458315" y="2518808"/>
            <a:ext cx="1067600" cy="615553"/>
          </a:xfrm>
          <a:prstGeom prst="rect">
            <a:avLst/>
          </a:prstGeom>
          <a:noFill/>
        </p:spPr>
        <p:txBody>
          <a:bodyPr wrap="none" lIns="0" tIns="0" rIns="0" bIns="0" rtlCol="0">
            <a:spAutoFit/>
          </a:bodyPr>
          <a:lstStyle/>
          <a:p>
            <a:pPr algn="ctr"/>
            <a:r>
              <a:rPr lang="en-US" sz="2000" dirty="0">
                <a:latin typeface="Segoe UI Semibold" panose="020B0702040204020203" pitchFamily="34" charset="0"/>
                <a:cs typeface="Segoe UI Semibold" panose="020B0702040204020203" pitchFamily="34" charset="0"/>
              </a:rPr>
              <a:t>Phishing </a:t>
            </a:r>
          </a:p>
          <a:p>
            <a:pPr algn="ctr"/>
            <a:r>
              <a:rPr lang="en-US" sz="2000" dirty="0">
                <a:latin typeface="Segoe UI Semibold" panose="020B0702040204020203" pitchFamily="34" charset="0"/>
                <a:cs typeface="Segoe UI Semibold" panose="020B0702040204020203" pitchFamily="34" charset="0"/>
              </a:rPr>
              <a:t>emails</a:t>
            </a:r>
          </a:p>
        </p:txBody>
      </p:sp>
      <p:sp>
        <p:nvSpPr>
          <p:cNvPr id="83" name="Rectangle: Rounded Corners 82">
            <a:extLst>
              <a:ext uri="{FF2B5EF4-FFF2-40B4-BE49-F238E27FC236}">
                <a16:creationId xmlns:a16="http://schemas.microsoft.com/office/drawing/2014/main" id="{1F1695A4-99C0-488F-BA42-2399833F5A4C}"/>
              </a:ext>
            </a:extLst>
          </p:cNvPr>
          <p:cNvSpPr/>
          <p:nvPr/>
        </p:nvSpPr>
        <p:spPr bwMode="auto">
          <a:xfrm>
            <a:off x="4179397" y="3222281"/>
            <a:ext cx="1097280" cy="64008"/>
          </a:xfrm>
          <a:prstGeom prst="roundRect">
            <a:avLst>
              <a:gd name="adj" fmla="val 50000"/>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grpSp>
        <p:nvGrpSpPr>
          <p:cNvPr id="84" name="Group 83">
            <a:extLst>
              <a:ext uri="{FF2B5EF4-FFF2-40B4-BE49-F238E27FC236}">
                <a16:creationId xmlns:a16="http://schemas.microsoft.com/office/drawing/2014/main" id="{DFAE63E8-B5C5-4A05-A1A0-83325D7D4410}"/>
              </a:ext>
            </a:extLst>
          </p:cNvPr>
          <p:cNvGrpSpPr/>
          <p:nvPr/>
        </p:nvGrpSpPr>
        <p:grpSpPr>
          <a:xfrm>
            <a:off x="4271654" y="1541454"/>
            <a:ext cx="912766" cy="912766"/>
            <a:chOff x="1814286" y="1856921"/>
            <a:chExt cx="1001486" cy="1001486"/>
          </a:xfrm>
          <a:effectLst>
            <a:outerShdw blurRad="50800" dist="38100" dir="5400000" algn="t" rotWithShape="0">
              <a:prstClr val="black">
                <a:alpha val="40000"/>
              </a:prstClr>
            </a:outerShdw>
          </a:effectLst>
        </p:grpSpPr>
        <p:sp>
          <p:nvSpPr>
            <p:cNvPr id="85" name="Oval 84">
              <a:extLst>
                <a:ext uri="{FF2B5EF4-FFF2-40B4-BE49-F238E27FC236}">
                  <a16:creationId xmlns:a16="http://schemas.microsoft.com/office/drawing/2014/main" id="{A4AD2092-C885-4851-8B6B-7B45B9CC7C75}"/>
                </a:ext>
              </a:extLst>
            </p:cNvPr>
            <p:cNvSpPr/>
            <p:nvPr/>
          </p:nvSpPr>
          <p:spPr bwMode="auto">
            <a:xfrm>
              <a:off x="1814286" y="1856921"/>
              <a:ext cx="1001486" cy="1001486"/>
            </a:xfrm>
            <a:prstGeom prst="ellipse">
              <a:avLst/>
            </a:prstGeom>
            <a:solidFill>
              <a:schemeClr val="tx2"/>
            </a:solidFill>
            <a:ln w="3175" cap="rnd">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sp>
          <p:nvSpPr>
            <p:cNvPr id="86" name="Oval 85">
              <a:extLst>
                <a:ext uri="{FF2B5EF4-FFF2-40B4-BE49-F238E27FC236}">
                  <a16:creationId xmlns:a16="http://schemas.microsoft.com/office/drawing/2014/main" id="{6722B446-98B3-463B-AEFE-24E80426FF32}"/>
                </a:ext>
              </a:extLst>
            </p:cNvPr>
            <p:cNvSpPr/>
            <p:nvPr/>
          </p:nvSpPr>
          <p:spPr bwMode="auto">
            <a:xfrm>
              <a:off x="1887991" y="1930626"/>
              <a:ext cx="854076" cy="854076"/>
            </a:xfrm>
            <a:prstGeom prst="ellipse">
              <a:avLst/>
            </a:prstGeom>
            <a:solidFill>
              <a:schemeClr val="bg1"/>
            </a:solidFill>
            <a:ln>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grpSp>
      <p:sp>
        <p:nvSpPr>
          <p:cNvPr id="87" name="TextBox 86">
            <a:extLst>
              <a:ext uri="{FF2B5EF4-FFF2-40B4-BE49-F238E27FC236}">
                <a16:creationId xmlns:a16="http://schemas.microsoft.com/office/drawing/2014/main" id="{D5167098-7D60-4DB3-9756-2EB2DF8920B6}"/>
              </a:ext>
            </a:extLst>
          </p:cNvPr>
          <p:cNvSpPr txBox="1"/>
          <p:nvPr/>
        </p:nvSpPr>
        <p:spPr>
          <a:xfrm>
            <a:off x="3959594" y="2518808"/>
            <a:ext cx="1536895" cy="615553"/>
          </a:xfrm>
          <a:prstGeom prst="rect">
            <a:avLst/>
          </a:prstGeom>
          <a:noFill/>
        </p:spPr>
        <p:txBody>
          <a:bodyPr wrap="none" lIns="0" tIns="0" rIns="0" bIns="0" rtlCol="0">
            <a:spAutoFit/>
          </a:bodyPr>
          <a:lstStyle/>
          <a:p>
            <a:pPr algn="ctr"/>
            <a:r>
              <a:rPr lang="en-US" sz="2000" dirty="0">
                <a:latin typeface="Segoe UI Semibold" panose="020B0702040204020203" pitchFamily="34" charset="0"/>
                <a:cs typeface="Segoe UI Semibold" panose="020B0702040204020203" pitchFamily="34" charset="0"/>
              </a:rPr>
              <a:t>Vulnerability </a:t>
            </a:r>
          </a:p>
          <a:p>
            <a:pPr algn="ctr"/>
            <a:r>
              <a:rPr lang="en-US" sz="2000" dirty="0">
                <a:latin typeface="Segoe UI Semibold" panose="020B0702040204020203" pitchFamily="34" charset="0"/>
                <a:cs typeface="Segoe UI Semibold" panose="020B0702040204020203" pitchFamily="34" charset="0"/>
              </a:rPr>
              <a:t>Exploitation</a:t>
            </a:r>
          </a:p>
        </p:txBody>
      </p:sp>
      <p:sp>
        <p:nvSpPr>
          <p:cNvPr id="88" name="Rectangle: Rounded Corners 87">
            <a:extLst>
              <a:ext uri="{FF2B5EF4-FFF2-40B4-BE49-F238E27FC236}">
                <a16:creationId xmlns:a16="http://schemas.microsoft.com/office/drawing/2014/main" id="{89A29616-F073-433C-8E41-B8353D6BB76D}"/>
              </a:ext>
            </a:extLst>
          </p:cNvPr>
          <p:cNvSpPr/>
          <p:nvPr/>
        </p:nvSpPr>
        <p:spPr bwMode="auto">
          <a:xfrm>
            <a:off x="6915321" y="3222281"/>
            <a:ext cx="1097280" cy="64008"/>
          </a:xfrm>
          <a:prstGeom prst="roundRect">
            <a:avLst>
              <a:gd name="adj" fmla="val 50000"/>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grpSp>
        <p:nvGrpSpPr>
          <p:cNvPr id="89" name="Group 88">
            <a:extLst>
              <a:ext uri="{FF2B5EF4-FFF2-40B4-BE49-F238E27FC236}">
                <a16:creationId xmlns:a16="http://schemas.microsoft.com/office/drawing/2014/main" id="{C4B7ACA4-F7D6-473E-8DDF-D39523BDBE2B}"/>
              </a:ext>
            </a:extLst>
          </p:cNvPr>
          <p:cNvGrpSpPr/>
          <p:nvPr/>
        </p:nvGrpSpPr>
        <p:grpSpPr>
          <a:xfrm>
            <a:off x="7007578" y="1541454"/>
            <a:ext cx="912766" cy="912766"/>
            <a:chOff x="1814286" y="1856921"/>
            <a:chExt cx="1001486" cy="1001486"/>
          </a:xfrm>
          <a:effectLst>
            <a:outerShdw blurRad="50800" dist="38100" dir="5400000" algn="t" rotWithShape="0">
              <a:prstClr val="black">
                <a:alpha val="40000"/>
              </a:prstClr>
            </a:outerShdw>
          </a:effectLst>
        </p:grpSpPr>
        <p:sp>
          <p:nvSpPr>
            <p:cNvPr id="90" name="Oval 89">
              <a:extLst>
                <a:ext uri="{FF2B5EF4-FFF2-40B4-BE49-F238E27FC236}">
                  <a16:creationId xmlns:a16="http://schemas.microsoft.com/office/drawing/2014/main" id="{7B00AC03-A913-450D-B7E2-04A90C1E8476}"/>
                </a:ext>
              </a:extLst>
            </p:cNvPr>
            <p:cNvSpPr/>
            <p:nvPr/>
          </p:nvSpPr>
          <p:spPr bwMode="auto">
            <a:xfrm>
              <a:off x="1814286" y="1856921"/>
              <a:ext cx="1001486" cy="1001486"/>
            </a:xfrm>
            <a:prstGeom prst="ellipse">
              <a:avLst/>
            </a:prstGeom>
            <a:solidFill>
              <a:schemeClr val="tx2"/>
            </a:solidFill>
            <a:ln w="3175" cap="rnd">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sp>
          <p:nvSpPr>
            <p:cNvPr id="91" name="Oval 90">
              <a:extLst>
                <a:ext uri="{FF2B5EF4-FFF2-40B4-BE49-F238E27FC236}">
                  <a16:creationId xmlns:a16="http://schemas.microsoft.com/office/drawing/2014/main" id="{76FE0681-45F5-4E1F-BB64-E53F6994C549}"/>
                </a:ext>
              </a:extLst>
            </p:cNvPr>
            <p:cNvSpPr/>
            <p:nvPr/>
          </p:nvSpPr>
          <p:spPr bwMode="auto">
            <a:xfrm>
              <a:off x="1887991" y="1930626"/>
              <a:ext cx="854076" cy="854076"/>
            </a:xfrm>
            <a:prstGeom prst="ellipse">
              <a:avLst/>
            </a:prstGeom>
            <a:solidFill>
              <a:schemeClr val="bg1"/>
            </a:solidFill>
            <a:ln>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grpSp>
      <p:sp>
        <p:nvSpPr>
          <p:cNvPr id="92" name="TextBox 91">
            <a:extLst>
              <a:ext uri="{FF2B5EF4-FFF2-40B4-BE49-F238E27FC236}">
                <a16:creationId xmlns:a16="http://schemas.microsoft.com/office/drawing/2014/main" id="{BE38B6FD-4C0E-4BB0-BD48-20A89E179857}"/>
              </a:ext>
            </a:extLst>
          </p:cNvPr>
          <p:cNvSpPr txBox="1"/>
          <p:nvPr/>
        </p:nvSpPr>
        <p:spPr>
          <a:xfrm>
            <a:off x="6717284" y="2518808"/>
            <a:ext cx="1493358" cy="615553"/>
          </a:xfrm>
          <a:prstGeom prst="rect">
            <a:avLst/>
          </a:prstGeom>
          <a:noFill/>
        </p:spPr>
        <p:txBody>
          <a:bodyPr wrap="none" lIns="0" tIns="0" rIns="0" bIns="0" rtlCol="0">
            <a:spAutoFit/>
          </a:bodyPr>
          <a:lstStyle/>
          <a:p>
            <a:pPr algn="ctr"/>
            <a:r>
              <a:rPr lang="en-US" sz="2000" dirty="0">
                <a:latin typeface="Segoe UI Semibold" panose="020B0702040204020203" pitchFamily="34" charset="0"/>
                <a:cs typeface="Segoe UI Semibold" panose="020B0702040204020203" pitchFamily="34" charset="0"/>
              </a:rPr>
              <a:t>Ransomware</a:t>
            </a:r>
          </a:p>
          <a:p>
            <a:pPr algn="ctr"/>
            <a:r>
              <a:rPr lang="en-US" sz="2000" dirty="0">
                <a:latin typeface="Segoe UI Semibold" panose="020B0702040204020203" pitchFamily="34" charset="0"/>
                <a:cs typeface="Segoe UI Semibold" panose="020B0702040204020203" pitchFamily="34" charset="0"/>
              </a:rPr>
              <a:t>Will be back</a:t>
            </a:r>
          </a:p>
        </p:txBody>
      </p:sp>
      <p:sp>
        <p:nvSpPr>
          <p:cNvPr id="93" name="Rectangle: Rounded Corners 92">
            <a:extLst>
              <a:ext uri="{FF2B5EF4-FFF2-40B4-BE49-F238E27FC236}">
                <a16:creationId xmlns:a16="http://schemas.microsoft.com/office/drawing/2014/main" id="{EFDD6568-0A35-44C4-945A-866291B1D75D}"/>
              </a:ext>
            </a:extLst>
          </p:cNvPr>
          <p:cNvSpPr/>
          <p:nvPr/>
        </p:nvSpPr>
        <p:spPr bwMode="auto">
          <a:xfrm>
            <a:off x="9651245" y="3222281"/>
            <a:ext cx="1097280" cy="64008"/>
          </a:xfrm>
          <a:prstGeom prst="roundRect">
            <a:avLst>
              <a:gd name="adj" fmla="val 50000"/>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grpSp>
        <p:nvGrpSpPr>
          <p:cNvPr id="94" name="Group 93">
            <a:extLst>
              <a:ext uri="{FF2B5EF4-FFF2-40B4-BE49-F238E27FC236}">
                <a16:creationId xmlns:a16="http://schemas.microsoft.com/office/drawing/2014/main" id="{5D5709AD-9AD7-493D-8536-0090BD2D7420}"/>
              </a:ext>
            </a:extLst>
          </p:cNvPr>
          <p:cNvGrpSpPr/>
          <p:nvPr/>
        </p:nvGrpSpPr>
        <p:grpSpPr>
          <a:xfrm>
            <a:off x="9743502" y="1541454"/>
            <a:ext cx="912766" cy="912766"/>
            <a:chOff x="1814286" y="1856921"/>
            <a:chExt cx="1001486" cy="1001486"/>
          </a:xfrm>
          <a:effectLst>
            <a:outerShdw blurRad="50800" dist="38100" dir="5400000" algn="t" rotWithShape="0">
              <a:prstClr val="black">
                <a:alpha val="40000"/>
              </a:prstClr>
            </a:outerShdw>
          </a:effectLst>
        </p:grpSpPr>
        <p:sp>
          <p:nvSpPr>
            <p:cNvPr id="95" name="Oval 94">
              <a:extLst>
                <a:ext uri="{FF2B5EF4-FFF2-40B4-BE49-F238E27FC236}">
                  <a16:creationId xmlns:a16="http://schemas.microsoft.com/office/drawing/2014/main" id="{5A0D5C89-9B51-4CBA-BE54-E0F6A1349B9B}"/>
                </a:ext>
              </a:extLst>
            </p:cNvPr>
            <p:cNvSpPr/>
            <p:nvPr/>
          </p:nvSpPr>
          <p:spPr bwMode="auto">
            <a:xfrm>
              <a:off x="1814286" y="1856921"/>
              <a:ext cx="1001486" cy="1001486"/>
            </a:xfrm>
            <a:prstGeom prst="ellipse">
              <a:avLst/>
            </a:prstGeom>
            <a:solidFill>
              <a:schemeClr val="tx2"/>
            </a:solidFill>
            <a:ln w="3175" cap="rnd">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sp>
          <p:nvSpPr>
            <p:cNvPr id="96" name="Oval 95">
              <a:extLst>
                <a:ext uri="{FF2B5EF4-FFF2-40B4-BE49-F238E27FC236}">
                  <a16:creationId xmlns:a16="http://schemas.microsoft.com/office/drawing/2014/main" id="{FF092E1C-8774-43F8-808A-40D4D40E678A}"/>
                </a:ext>
              </a:extLst>
            </p:cNvPr>
            <p:cNvSpPr/>
            <p:nvPr/>
          </p:nvSpPr>
          <p:spPr bwMode="auto">
            <a:xfrm>
              <a:off x="1887991" y="1930626"/>
              <a:ext cx="854076" cy="854076"/>
            </a:xfrm>
            <a:prstGeom prst="ellipse">
              <a:avLst/>
            </a:prstGeom>
            <a:solidFill>
              <a:schemeClr val="bg1"/>
            </a:solidFill>
            <a:ln>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grpSp>
      <p:sp>
        <p:nvSpPr>
          <p:cNvPr id="97" name="TextBox 96">
            <a:extLst>
              <a:ext uri="{FF2B5EF4-FFF2-40B4-BE49-F238E27FC236}">
                <a16:creationId xmlns:a16="http://schemas.microsoft.com/office/drawing/2014/main" id="{4297F309-364E-400A-96ED-95D75ACFA1C9}"/>
              </a:ext>
            </a:extLst>
          </p:cNvPr>
          <p:cNvSpPr txBox="1"/>
          <p:nvPr/>
        </p:nvSpPr>
        <p:spPr>
          <a:xfrm>
            <a:off x="9746430" y="2518808"/>
            <a:ext cx="906915" cy="615553"/>
          </a:xfrm>
          <a:prstGeom prst="rect">
            <a:avLst/>
          </a:prstGeom>
          <a:noFill/>
        </p:spPr>
        <p:txBody>
          <a:bodyPr wrap="none" lIns="0" tIns="0" rIns="0" bIns="0" rtlCol="0">
            <a:spAutoFit/>
          </a:bodyPr>
          <a:lstStyle/>
          <a:p>
            <a:pPr algn="ctr"/>
            <a:r>
              <a:rPr lang="en-US" sz="2000" dirty="0">
                <a:latin typeface="Segoe UI Semibold" panose="020B0702040204020203" pitchFamily="34" charset="0"/>
                <a:cs typeface="Segoe UI Semibold" panose="020B0702040204020203" pitchFamily="34" charset="0"/>
              </a:rPr>
              <a:t>Vendor </a:t>
            </a:r>
          </a:p>
          <a:p>
            <a:pPr algn="ctr"/>
            <a:r>
              <a:rPr lang="en-US" sz="2000" dirty="0">
                <a:latin typeface="Segoe UI Semibold" panose="020B0702040204020203" pitchFamily="34" charset="0"/>
                <a:cs typeface="Segoe UI Semibold" panose="020B0702040204020203" pitchFamily="34" charset="0"/>
              </a:rPr>
              <a:t>attacks</a:t>
            </a:r>
          </a:p>
        </p:txBody>
      </p:sp>
      <p:grpSp>
        <p:nvGrpSpPr>
          <p:cNvPr id="17" name="Group 16">
            <a:extLst>
              <a:ext uri="{FF2B5EF4-FFF2-40B4-BE49-F238E27FC236}">
                <a16:creationId xmlns:a16="http://schemas.microsoft.com/office/drawing/2014/main" id="{9AC5340F-5A1D-4FEF-83C7-46A31060A97A}"/>
              </a:ext>
            </a:extLst>
          </p:cNvPr>
          <p:cNvGrpSpPr/>
          <p:nvPr/>
        </p:nvGrpSpPr>
        <p:grpSpPr>
          <a:xfrm>
            <a:off x="3360076" y="3694959"/>
            <a:ext cx="5471850" cy="1476719"/>
            <a:chOff x="3360076" y="3733800"/>
            <a:chExt cx="5471850" cy="1954213"/>
          </a:xfrm>
        </p:grpSpPr>
        <p:cxnSp>
          <p:nvCxnSpPr>
            <p:cNvPr id="16" name="Straight Connector 15">
              <a:extLst>
                <a:ext uri="{FF2B5EF4-FFF2-40B4-BE49-F238E27FC236}">
                  <a16:creationId xmlns:a16="http://schemas.microsoft.com/office/drawing/2014/main" id="{C4AFCC4A-0883-4842-874C-C86C2216CF60}"/>
                </a:ext>
              </a:extLst>
            </p:cNvPr>
            <p:cNvCxnSpPr/>
            <p:nvPr/>
          </p:nvCxnSpPr>
          <p:spPr>
            <a:xfrm>
              <a:off x="3360076" y="3733800"/>
              <a:ext cx="0" cy="1954213"/>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18FEAD08-FD54-481C-83ED-690D7273AA58}"/>
                </a:ext>
              </a:extLst>
            </p:cNvPr>
            <p:cNvCxnSpPr/>
            <p:nvPr/>
          </p:nvCxnSpPr>
          <p:spPr>
            <a:xfrm>
              <a:off x="6096001" y="3733800"/>
              <a:ext cx="0" cy="1954213"/>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9347EEE1-7412-4DAC-BE16-4575C494478A}"/>
                </a:ext>
              </a:extLst>
            </p:cNvPr>
            <p:cNvCxnSpPr/>
            <p:nvPr/>
          </p:nvCxnSpPr>
          <p:spPr>
            <a:xfrm>
              <a:off x="8831926" y="3733800"/>
              <a:ext cx="0" cy="1954213"/>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100" name="TextBox 99">
            <a:extLst>
              <a:ext uri="{FF2B5EF4-FFF2-40B4-BE49-F238E27FC236}">
                <a16:creationId xmlns:a16="http://schemas.microsoft.com/office/drawing/2014/main" id="{508F43EA-78AA-43A1-829E-1850AF98DFD4}"/>
              </a:ext>
            </a:extLst>
          </p:cNvPr>
          <p:cNvSpPr txBox="1"/>
          <p:nvPr/>
        </p:nvSpPr>
        <p:spPr>
          <a:xfrm>
            <a:off x="827088" y="3707498"/>
            <a:ext cx="2330052" cy="1384995"/>
          </a:xfrm>
          <a:prstGeom prst="rect">
            <a:avLst/>
          </a:prstGeom>
          <a:noFill/>
        </p:spPr>
        <p:txBody>
          <a:bodyPr wrap="square" lIns="0" tIns="0" rIns="0" bIns="0" rtlCol="0">
            <a:noAutofit/>
          </a:bodyPr>
          <a:lstStyle/>
          <a:p>
            <a:pPr algn="ctr"/>
            <a:r>
              <a:rPr lang="en-GB" sz="1800" dirty="0">
                <a:solidFill>
                  <a:schemeClr val="bg1"/>
                </a:solidFill>
              </a:rPr>
              <a:t>Phishing will continue to be the most common form of attack due to the ease and advances in tech</a:t>
            </a:r>
            <a:endParaRPr lang="en-US" sz="1800" dirty="0">
              <a:solidFill>
                <a:schemeClr val="bg1"/>
              </a:solidFill>
            </a:endParaRPr>
          </a:p>
        </p:txBody>
      </p:sp>
      <p:sp>
        <p:nvSpPr>
          <p:cNvPr id="101" name="TextBox 100">
            <a:extLst>
              <a:ext uri="{FF2B5EF4-FFF2-40B4-BE49-F238E27FC236}">
                <a16:creationId xmlns:a16="http://schemas.microsoft.com/office/drawing/2014/main" id="{D9C85305-C08A-4A44-8FF8-B0443D09FEC3}"/>
              </a:ext>
            </a:extLst>
          </p:cNvPr>
          <p:cNvSpPr txBox="1"/>
          <p:nvPr/>
        </p:nvSpPr>
        <p:spPr>
          <a:xfrm>
            <a:off x="3576460" y="3692181"/>
            <a:ext cx="2330052" cy="1384995"/>
          </a:xfrm>
          <a:prstGeom prst="rect">
            <a:avLst/>
          </a:prstGeom>
          <a:noFill/>
        </p:spPr>
        <p:txBody>
          <a:bodyPr wrap="square" lIns="0" tIns="0" rIns="0" bIns="0" rtlCol="0">
            <a:noAutofit/>
          </a:bodyPr>
          <a:lstStyle/>
          <a:p>
            <a:pPr algn="ctr"/>
            <a:r>
              <a:rPr lang="en-US" sz="1800" dirty="0">
                <a:solidFill>
                  <a:schemeClr val="bg1"/>
                </a:solidFill>
              </a:rPr>
              <a:t>D</a:t>
            </a:r>
            <a:r>
              <a:rPr lang="en-GB" sz="1800" dirty="0" err="1">
                <a:solidFill>
                  <a:schemeClr val="bg1"/>
                </a:solidFill>
              </a:rPr>
              <a:t>ue</a:t>
            </a:r>
            <a:r>
              <a:rPr lang="en-GB" sz="1800" dirty="0">
                <a:solidFill>
                  <a:schemeClr val="bg1"/>
                </a:solidFill>
              </a:rPr>
              <a:t> to the rise in ML and AI, finding and exploiting vulnerabilities in now easier</a:t>
            </a:r>
            <a:endParaRPr lang="en-US" sz="1800" dirty="0">
              <a:solidFill>
                <a:schemeClr val="bg1"/>
              </a:solidFill>
            </a:endParaRPr>
          </a:p>
        </p:txBody>
      </p:sp>
      <p:sp>
        <p:nvSpPr>
          <p:cNvPr id="102" name="TextBox 101">
            <a:extLst>
              <a:ext uri="{FF2B5EF4-FFF2-40B4-BE49-F238E27FC236}">
                <a16:creationId xmlns:a16="http://schemas.microsoft.com/office/drawing/2014/main" id="{FBAC2F7D-BE8E-4EA6-8909-82E1829AB150}"/>
              </a:ext>
            </a:extLst>
          </p:cNvPr>
          <p:cNvSpPr txBox="1"/>
          <p:nvPr/>
        </p:nvSpPr>
        <p:spPr>
          <a:xfrm>
            <a:off x="6325832" y="3692181"/>
            <a:ext cx="2330052" cy="1661993"/>
          </a:xfrm>
          <a:prstGeom prst="rect">
            <a:avLst/>
          </a:prstGeom>
          <a:noFill/>
        </p:spPr>
        <p:txBody>
          <a:bodyPr wrap="square" lIns="0" tIns="0" rIns="0" bIns="0" rtlCol="0">
            <a:noAutofit/>
          </a:bodyPr>
          <a:lstStyle/>
          <a:p>
            <a:pPr algn="ctr"/>
            <a:r>
              <a:rPr lang="en-GB" sz="1800" dirty="0">
                <a:solidFill>
                  <a:schemeClr val="bg1"/>
                </a:solidFill>
              </a:rPr>
              <a:t>Evolving “next gen” ransomware is predicted – The next </a:t>
            </a:r>
            <a:r>
              <a:rPr lang="en-GB" sz="1800" dirty="0" err="1">
                <a:solidFill>
                  <a:schemeClr val="bg1"/>
                </a:solidFill>
              </a:rPr>
              <a:t>Wannacry</a:t>
            </a:r>
            <a:endParaRPr lang="en-US" sz="1800" dirty="0">
              <a:solidFill>
                <a:schemeClr val="bg1"/>
              </a:solidFill>
            </a:endParaRPr>
          </a:p>
        </p:txBody>
      </p:sp>
      <p:sp>
        <p:nvSpPr>
          <p:cNvPr id="103" name="TextBox 102">
            <a:extLst>
              <a:ext uri="{FF2B5EF4-FFF2-40B4-BE49-F238E27FC236}">
                <a16:creationId xmlns:a16="http://schemas.microsoft.com/office/drawing/2014/main" id="{7ABB1A31-DB4E-4E13-A396-03C9725F3310}"/>
              </a:ext>
            </a:extLst>
          </p:cNvPr>
          <p:cNvSpPr txBox="1"/>
          <p:nvPr/>
        </p:nvSpPr>
        <p:spPr>
          <a:xfrm>
            <a:off x="9075205" y="3692181"/>
            <a:ext cx="2669346" cy="1107996"/>
          </a:xfrm>
          <a:prstGeom prst="rect">
            <a:avLst/>
          </a:prstGeom>
          <a:noFill/>
        </p:spPr>
        <p:txBody>
          <a:bodyPr wrap="square" lIns="0" tIns="0" rIns="0" bIns="0" rtlCol="0">
            <a:noAutofit/>
          </a:bodyPr>
          <a:lstStyle/>
          <a:p>
            <a:pPr algn="ctr"/>
            <a:r>
              <a:rPr lang="en-GB" sz="1800" dirty="0">
                <a:solidFill>
                  <a:schemeClr val="bg1"/>
                </a:solidFill>
              </a:rPr>
              <a:t>There will be an increased attack on vendors, MSPs, suppliers, CSPs who will potentially have </a:t>
            </a:r>
            <a:r>
              <a:rPr lang="en-GB" sz="1800" dirty="0" err="1">
                <a:solidFill>
                  <a:schemeClr val="bg1"/>
                </a:solidFill>
              </a:rPr>
              <a:t>priviledged</a:t>
            </a:r>
            <a:r>
              <a:rPr lang="en-GB" sz="1800" dirty="0">
                <a:solidFill>
                  <a:schemeClr val="bg1"/>
                </a:solidFill>
              </a:rPr>
              <a:t> access to clients</a:t>
            </a:r>
            <a:endParaRPr lang="en-US" sz="1800" dirty="0">
              <a:solidFill>
                <a:schemeClr val="bg1"/>
              </a:solidFill>
            </a:endParaRPr>
          </a:p>
        </p:txBody>
      </p:sp>
      <p:sp>
        <p:nvSpPr>
          <p:cNvPr id="106" name="ContactCard_EEBD">
            <a:extLst>
              <a:ext uri="{FF2B5EF4-FFF2-40B4-BE49-F238E27FC236}">
                <a16:creationId xmlns:a16="http://schemas.microsoft.com/office/drawing/2014/main" id="{B95FEA16-0ADC-4E60-BEF1-CBA579932E0D}"/>
              </a:ext>
            </a:extLst>
          </p:cNvPr>
          <p:cNvSpPr>
            <a:spLocks noChangeAspect="1" noEditPoints="1"/>
          </p:cNvSpPr>
          <p:nvPr/>
        </p:nvSpPr>
        <p:spPr bwMode="auto">
          <a:xfrm>
            <a:off x="1783952" y="1845085"/>
            <a:ext cx="416324" cy="305504"/>
          </a:xfrm>
          <a:custGeom>
            <a:avLst/>
            <a:gdLst>
              <a:gd name="T0" fmla="*/ 2121 w 3742"/>
              <a:gd name="T1" fmla="*/ 998 h 2744"/>
              <a:gd name="T2" fmla="*/ 3368 w 3742"/>
              <a:gd name="T3" fmla="*/ 998 h 2744"/>
              <a:gd name="T4" fmla="*/ 2121 w 3742"/>
              <a:gd name="T5" fmla="*/ 1746 h 2744"/>
              <a:gd name="T6" fmla="*/ 2869 w 3742"/>
              <a:gd name="T7" fmla="*/ 1746 h 2744"/>
              <a:gd name="T8" fmla="*/ 3742 w 3742"/>
              <a:gd name="T9" fmla="*/ 0 h 2744"/>
              <a:gd name="T10" fmla="*/ 0 w 3742"/>
              <a:gd name="T11" fmla="*/ 0 h 2744"/>
              <a:gd name="T12" fmla="*/ 0 w 3742"/>
              <a:gd name="T13" fmla="*/ 2744 h 2744"/>
              <a:gd name="T14" fmla="*/ 3742 w 3742"/>
              <a:gd name="T15" fmla="*/ 2744 h 2744"/>
              <a:gd name="T16" fmla="*/ 3742 w 3742"/>
              <a:gd name="T17" fmla="*/ 0 h 2744"/>
              <a:gd name="T18" fmla="*/ 1123 w 3742"/>
              <a:gd name="T19" fmla="*/ 748 h 2744"/>
              <a:gd name="T20" fmla="*/ 748 w 3742"/>
              <a:gd name="T21" fmla="*/ 1123 h 2744"/>
              <a:gd name="T22" fmla="*/ 1123 w 3742"/>
              <a:gd name="T23" fmla="*/ 1497 h 2744"/>
              <a:gd name="T24" fmla="*/ 1497 w 3742"/>
              <a:gd name="T25" fmla="*/ 1123 h 2744"/>
              <a:gd name="T26" fmla="*/ 1123 w 3742"/>
              <a:gd name="T27" fmla="*/ 748 h 2744"/>
              <a:gd name="T28" fmla="*/ 1746 w 3742"/>
              <a:gd name="T29" fmla="*/ 2121 h 2744"/>
              <a:gd name="T30" fmla="*/ 1123 w 3742"/>
              <a:gd name="T31" fmla="*/ 1497 h 2744"/>
              <a:gd name="T32" fmla="*/ 499 w 3742"/>
              <a:gd name="T33" fmla="*/ 2121 h 2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42" h="2744">
                <a:moveTo>
                  <a:pt x="2121" y="998"/>
                </a:moveTo>
                <a:cubicBezTo>
                  <a:pt x="3368" y="998"/>
                  <a:pt x="3368" y="998"/>
                  <a:pt x="3368" y="998"/>
                </a:cubicBezTo>
                <a:moveTo>
                  <a:pt x="2121" y="1746"/>
                </a:moveTo>
                <a:cubicBezTo>
                  <a:pt x="2869" y="1746"/>
                  <a:pt x="2869" y="1746"/>
                  <a:pt x="2869" y="1746"/>
                </a:cubicBezTo>
                <a:moveTo>
                  <a:pt x="3742" y="0"/>
                </a:moveTo>
                <a:cubicBezTo>
                  <a:pt x="0" y="0"/>
                  <a:pt x="0" y="0"/>
                  <a:pt x="0" y="0"/>
                </a:cubicBezTo>
                <a:cubicBezTo>
                  <a:pt x="0" y="2744"/>
                  <a:pt x="0" y="2744"/>
                  <a:pt x="0" y="2744"/>
                </a:cubicBezTo>
                <a:cubicBezTo>
                  <a:pt x="3742" y="2744"/>
                  <a:pt x="3742" y="2744"/>
                  <a:pt x="3742" y="2744"/>
                </a:cubicBezTo>
                <a:lnTo>
                  <a:pt x="3742" y="0"/>
                </a:lnTo>
                <a:close/>
                <a:moveTo>
                  <a:pt x="1123" y="748"/>
                </a:moveTo>
                <a:cubicBezTo>
                  <a:pt x="916" y="748"/>
                  <a:pt x="748" y="916"/>
                  <a:pt x="748" y="1123"/>
                </a:cubicBezTo>
                <a:cubicBezTo>
                  <a:pt x="748" y="1329"/>
                  <a:pt x="916" y="1497"/>
                  <a:pt x="1123" y="1497"/>
                </a:cubicBezTo>
                <a:cubicBezTo>
                  <a:pt x="1329" y="1497"/>
                  <a:pt x="1497" y="1329"/>
                  <a:pt x="1497" y="1123"/>
                </a:cubicBezTo>
                <a:cubicBezTo>
                  <a:pt x="1497" y="916"/>
                  <a:pt x="1329" y="748"/>
                  <a:pt x="1123" y="748"/>
                </a:cubicBezTo>
                <a:close/>
                <a:moveTo>
                  <a:pt x="1746" y="2121"/>
                </a:moveTo>
                <a:cubicBezTo>
                  <a:pt x="1746" y="1776"/>
                  <a:pt x="1467" y="1497"/>
                  <a:pt x="1123" y="1497"/>
                </a:cubicBezTo>
                <a:cubicBezTo>
                  <a:pt x="778" y="1497"/>
                  <a:pt x="499" y="1776"/>
                  <a:pt x="499" y="2121"/>
                </a:cubicBezTo>
              </a:path>
            </a:pathLst>
          </a:custGeom>
          <a:noFill/>
          <a:ln w="12700"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sp>
        <p:nvSpPr>
          <p:cNvPr id="109" name="Shield_EA18">
            <a:extLst>
              <a:ext uri="{FF2B5EF4-FFF2-40B4-BE49-F238E27FC236}">
                <a16:creationId xmlns:a16="http://schemas.microsoft.com/office/drawing/2014/main" id="{9C74ECE1-DF30-4896-8573-4EA24B55752D}"/>
              </a:ext>
            </a:extLst>
          </p:cNvPr>
          <p:cNvSpPr>
            <a:spLocks noChangeAspect="1"/>
          </p:cNvSpPr>
          <p:nvPr/>
        </p:nvSpPr>
        <p:spPr bwMode="auto">
          <a:xfrm>
            <a:off x="4559642" y="1818552"/>
            <a:ext cx="336791" cy="358570"/>
          </a:xfrm>
          <a:custGeom>
            <a:avLst/>
            <a:gdLst>
              <a:gd name="T0" fmla="*/ 3500 w 3500"/>
              <a:gd name="T1" fmla="*/ 1375 h 3725"/>
              <a:gd name="T2" fmla="*/ 1750 w 3500"/>
              <a:gd name="T3" fmla="*/ 3725 h 3725"/>
              <a:gd name="T4" fmla="*/ 0 w 3500"/>
              <a:gd name="T5" fmla="*/ 1375 h 3725"/>
              <a:gd name="T6" fmla="*/ 0 w 3500"/>
              <a:gd name="T7" fmla="*/ 500 h 3725"/>
              <a:gd name="T8" fmla="*/ 1125 w 3500"/>
              <a:gd name="T9" fmla="*/ 187 h 3725"/>
              <a:gd name="T10" fmla="*/ 1750 w 3500"/>
              <a:gd name="T11" fmla="*/ 0 h 3725"/>
              <a:gd name="T12" fmla="*/ 2375 w 3500"/>
              <a:gd name="T13" fmla="*/ 187 h 3725"/>
              <a:gd name="T14" fmla="*/ 3500 w 3500"/>
              <a:gd name="T15" fmla="*/ 500 h 3725"/>
              <a:gd name="T16" fmla="*/ 3500 w 3500"/>
              <a:gd name="T17" fmla="*/ 1375 h 3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00" h="3725">
                <a:moveTo>
                  <a:pt x="3500" y="1375"/>
                </a:moveTo>
                <a:cubicBezTo>
                  <a:pt x="3500" y="2302"/>
                  <a:pt x="2831" y="3117"/>
                  <a:pt x="1750" y="3725"/>
                </a:cubicBezTo>
                <a:cubicBezTo>
                  <a:pt x="669" y="3117"/>
                  <a:pt x="0" y="2302"/>
                  <a:pt x="0" y="1375"/>
                </a:cubicBezTo>
                <a:cubicBezTo>
                  <a:pt x="0" y="500"/>
                  <a:pt x="0" y="500"/>
                  <a:pt x="0" y="500"/>
                </a:cubicBezTo>
                <a:cubicBezTo>
                  <a:pt x="440" y="500"/>
                  <a:pt x="837" y="380"/>
                  <a:pt x="1125" y="187"/>
                </a:cubicBezTo>
                <a:cubicBezTo>
                  <a:pt x="1285" y="71"/>
                  <a:pt x="1506" y="0"/>
                  <a:pt x="1750" y="0"/>
                </a:cubicBezTo>
                <a:cubicBezTo>
                  <a:pt x="1994" y="0"/>
                  <a:pt x="2215" y="71"/>
                  <a:pt x="2375" y="187"/>
                </a:cubicBezTo>
                <a:cubicBezTo>
                  <a:pt x="2663" y="380"/>
                  <a:pt x="3060" y="500"/>
                  <a:pt x="3500" y="500"/>
                </a:cubicBezTo>
                <a:lnTo>
                  <a:pt x="3500" y="1375"/>
                </a:lnTo>
                <a:close/>
              </a:path>
            </a:pathLst>
          </a:custGeom>
          <a:noFill/>
          <a:ln w="12700"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gradFill>
                <a:gsLst>
                  <a:gs pos="0">
                    <a:srgbClr val="505050"/>
                  </a:gs>
                  <a:gs pos="100000">
                    <a:srgbClr val="505050"/>
                  </a:gs>
                </a:gsLst>
              </a:gradFill>
              <a:latin typeface="Segoe UI"/>
            </a:endParaRPr>
          </a:p>
        </p:txBody>
      </p:sp>
      <p:sp>
        <p:nvSpPr>
          <p:cNvPr id="112" name="document_6">
            <a:extLst>
              <a:ext uri="{FF2B5EF4-FFF2-40B4-BE49-F238E27FC236}">
                <a16:creationId xmlns:a16="http://schemas.microsoft.com/office/drawing/2014/main" id="{AE82E88B-EEDE-4D80-A683-D93ED14DAC65}"/>
              </a:ext>
            </a:extLst>
          </p:cNvPr>
          <p:cNvSpPr>
            <a:spLocks noChangeAspect="1" noEditPoints="1"/>
          </p:cNvSpPr>
          <p:nvPr/>
        </p:nvSpPr>
        <p:spPr bwMode="auto">
          <a:xfrm>
            <a:off x="7320533" y="1818552"/>
            <a:ext cx="286856" cy="358570"/>
          </a:xfrm>
          <a:custGeom>
            <a:avLst/>
            <a:gdLst>
              <a:gd name="T0" fmla="*/ 99 w 265"/>
              <a:gd name="T1" fmla="*/ 332 h 332"/>
              <a:gd name="T2" fmla="*/ 0 w 265"/>
              <a:gd name="T3" fmla="*/ 332 h 332"/>
              <a:gd name="T4" fmla="*/ 0 w 265"/>
              <a:gd name="T5" fmla="*/ 49 h 332"/>
              <a:gd name="T6" fmla="*/ 49 w 265"/>
              <a:gd name="T7" fmla="*/ 0 h 332"/>
              <a:gd name="T8" fmla="*/ 241 w 265"/>
              <a:gd name="T9" fmla="*/ 0 h 332"/>
              <a:gd name="T10" fmla="*/ 241 w 265"/>
              <a:gd name="T11" fmla="*/ 127 h 332"/>
              <a:gd name="T12" fmla="*/ 265 w 265"/>
              <a:gd name="T13" fmla="*/ 219 h 332"/>
              <a:gd name="T14" fmla="*/ 132 w 265"/>
              <a:gd name="T15" fmla="*/ 219 h 332"/>
              <a:gd name="T16" fmla="*/ 132 w 265"/>
              <a:gd name="T17" fmla="*/ 332 h 332"/>
              <a:gd name="T18" fmla="*/ 265 w 265"/>
              <a:gd name="T19" fmla="*/ 332 h 332"/>
              <a:gd name="T20" fmla="*/ 265 w 265"/>
              <a:gd name="T21" fmla="*/ 219 h 332"/>
              <a:gd name="T22" fmla="*/ 245 w 265"/>
              <a:gd name="T23" fmla="*/ 219 h 332"/>
              <a:gd name="T24" fmla="*/ 245 w 265"/>
              <a:gd name="T25" fmla="*/ 198 h 332"/>
              <a:gd name="T26" fmla="*/ 201 w 265"/>
              <a:gd name="T27" fmla="*/ 153 h 332"/>
              <a:gd name="T28" fmla="*/ 157 w 265"/>
              <a:gd name="T29" fmla="*/ 198 h 332"/>
              <a:gd name="T30" fmla="*/ 157 w 265"/>
              <a:gd name="T31" fmla="*/ 219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5" h="332">
                <a:moveTo>
                  <a:pt x="99" y="332"/>
                </a:moveTo>
                <a:cubicBezTo>
                  <a:pt x="0" y="332"/>
                  <a:pt x="0" y="332"/>
                  <a:pt x="0" y="332"/>
                </a:cubicBezTo>
                <a:cubicBezTo>
                  <a:pt x="0" y="49"/>
                  <a:pt x="0" y="49"/>
                  <a:pt x="0" y="49"/>
                </a:cubicBezTo>
                <a:cubicBezTo>
                  <a:pt x="49" y="0"/>
                  <a:pt x="49" y="0"/>
                  <a:pt x="49" y="0"/>
                </a:cubicBezTo>
                <a:cubicBezTo>
                  <a:pt x="241" y="0"/>
                  <a:pt x="241" y="0"/>
                  <a:pt x="241" y="0"/>
                </a:cubicBezTo>
                <a:cubicBezTo>
                  <a:pt x="241" y="127"/>
                  <a:pt x="241" y="127"/>
                  <a:pt x="241" y="127"/>
                </a:cubicBezTo>
                <a:moveTo>
                  <a:pt x="265" y="219"/>
                </a:moveTo>
                <a:cubicBezTo>
                  <a:pt x="132" y="219"/>
                  <a:pt x="132" y="219"/>
                  <a:pt x="132" y="219"/>
                </a:cubicBezTo>
                <a:cubicBezTo>
                  <a:pt x="132" y="332"/>
                  <a:pt x="132" y="332"/>
                  <a:pt x="132" y="332"/>
                </a:cubicBezTo>
                <a:cubicBezTo>
                  <a:pt x="265" y="332"/>
                  <a:pt x="265" y="332"/>
                  <a:pt x="265" y="332"/>
                </a:cubicBezTo>
                <a:lnTo>
                  <a:pt x="265" y="219"/>
                </a:lnTo>
                <a:close/>
                <a:moveTo>
                  <a:pt x="245" y="219"/>
                </a:moveTo>
                <a:cubicBezTo>
                  <a:pt x="245" y="198"/>
                  <a:pt x="245" y="198"/>
                  <a:pt x="245" y="198"/>
                </a:cubicBezTo>
                <a:cubicBezTo>
                  <a:pt x="245" y="173"/>
                  <a:pt x="226" y="153"/>
                  <a:pt x="201" y="153"/>
                </a:cubicBezTo>
                <a:cubicBezTo>
                  <a:pt x="177" y="153"/>
                  <a:pt x="157" y="173"/>
                  <a:pt x="157" y="198"/>
                </a:cubicBezTo>
                <a:cubicBezTo>
                  <a:pt x="157" y="219"/>
                  <a:pt x="157" y="219"/>
                  <a:pt x="157" y="219"/>
                </a:cubicBezTo>
              </a:path>
            </a:pathLst>
          </a:custGeom>
          <a:noFill/>
          <a:ln w="12700"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sp>
        <p:nvSpPr>
          <p:cNvPr id="115" name="key">
            <a:extLst>
              <a:ext uri="{FF2B5EF4-FFF2-40B4-BE49-F238E27FC236}">
                <a16:creationId xmlns:a16="http://schemas.microsoft.com/office/drawing/2014/main" id="{A504FBEC-E62C-4362-87EA-1BEEE01D695F}"/>
              </a:ext>
            </a:extLst>
          </p:cNvPr>
          <p:cNvSpPr>
            <a:spLocks noChangeAspect="1" noEditPoints="1"/>
          </p:cNvSpPr>
          <p:nvPr/>
        </p:nvSpPr>
        <p:spPr bwMode="auto">
          <a:xfrm>
            <a:off x="10019676" y="1818552"/>
            <a:ext cx="360419" cy="358570"/>
          </a:xfrm>
          <a:custGeom>
            <a:avLst/>
            <a:gdLst>
              <a:gd name="T0" fmla="*/ 175 w 330"/>
              <a:gd name="T1" fmla="*/ 198 h 328"/>
              <a:gd name="T2" fmla="*/ 109 w 330"/>
              <a:gd name="T3" fmla="*/ 220 h 328"/>
              <a:gd name="T4" fmla="*/ 0 w 330"/>
              <a:gd name="T5" fmla="*/ 110 h 328"/>
              <a:gd name="T6" fmla="*/ 109 w 330"/>
              <a:gd name="T7" fmla="*/ 0 h 328"/>
              <a:gd name="T8" fmla="*/ 219 w 330"/>
              <a:gd name="T9" fmla="*/ 110 h 328"/>
              <a:gd name="T10" fmla="*/ 214 w 330"/>
              <a:gd name="T11" fmla="*/ 143 h 328"/>
              <a:gd name="T12" fmla="*/ 330 w 330"/>
              <a:gd name="T13" fmla="*/ 258 h 328"/>
              <a:gd name="T14" fmla="*/ 330 w 330"/>
              <a:gd name="T15" fmla="*/ 328 h 328"/>
              <a:gd name="T16" fmla="*/ 264 w 330"/>
              <a:gd name="T17" fmla="*/ 328 h 328"/>
              <a:gd name="T18" fmla="*/ 264 w 330"/>
              <a:gd name="T19" fmla="*/ 283 h 328"/>
              <a:gd name="T20" fmla="*/ 221 w 330"/>
              <a:gd name="T21" fmla="*/ 283 h 328"/>
              <a:gd name="T22" fmla="*/ 221 w 330"/>
              <a:gd name="T23" fmla="*/ 239 h 328"/>
              <a:gd name="T24" fmla="*/ 175 w 330"/>
              <a:gd name="T25" fmla="*/ 239 h 328"/>
              <a:gd name="T26" fmla="*/ 175 w 330"/>
              <a:gd name="T27" fmla="*/ 198 h 328"/>
              <a:gd name="T28" fmla="*/ 76 w 330"/>
              <a:gd name="T29" fmla="*/ 91 h 328"/>
              <a:gd name="T30" fmla="*/ 91 w 330"/>
              <a:gd name="T31" fmla="*/ 76 h 328"/>
              <a:gd name="T32" fmla="*/ 76 w 330"/>
              <a:gd name="T33" fmla="*/ 60 h 328"/>
              <a:gd name="T34" fmla="*/ 60 w 330"/>
              <a:gd name="T35" fmla="*/ 76 h 328"/>
              <a:gd name="T36" fmla="*/ 76 w 330"/>
              <a:gd name="T37" fmla="*/ 91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0" h="328">
                <a:moveTo>
                  <a:pt x="175" y="198"/>
                </a:moveTo>
                <a:cubicBezTo>
                  <a:pt x="157" y="212"/>
                  <a:pt x="134" y="220"/>
                  <a:pt x="109" y="220"/>
                </a:cubicBezTo>
                <a:cubicBezTo>
                  <a:pt x="49" y="220"/>
                  <a:pt x="0" y="171"/>
                  <a:pt x="0" y="110"/>
                </a:cubicBezTo>
                <a:cubicBezTo>
                  <a:pt x="0" y="49"/>
                  <a:pt x="49" y="0"/>
                  <a:pt x="109" y="0"/>
                </a:cubicBezTo>
                <a:cubicBezTo>
                  <a:pt x="170" y="0"/>
                  <a:pt x="219" y="49"/>
                  <a:pt x="219" y="110"/>
                </a:cubicBezTo>
                <a:cubicBezTo>
                  <a:pt x="219" y="122"/>
                  <a:pt x="217" y="133"/>
                  <a:pt x="214" y="143"/>
                </a:cubicBezTo>
                <a:cubicBezTo>
                  <a:pt x="330" y="258"/>
                  <a:pt x="330" y="258"/>
                  <a:pt x="330" y="258"/>
                </a:cubicBezTo>
                <a:cubicBezTo>
                  <a:pt x="330" y="328"/>
                  <a:pt x="330" y="328"/>
                  <a:pt x="330" y="328"/>
                </a:cubicBezTo>
                <a:cubicBezTo>
                  <a:pt x="264" y="328"/>
                  <a:pt x="264" y="328"/>
                  <a:pt x="264" y="328"/>
                </a:cubicBezTo>
                <a:cubicBezTo>
                  <a:pt x="264" y="283"/>
                  <a:pt x="264" y="283"/>
                  <a:pt x="264" y="283"/>
                </a:cubicBezTo>
                <a:cubicBezTo>
                  <a:pt x="221" y="283"/>
                  <a:pt x="221" y="283"/>
                  <a:pt x="221" y="283"/>
                </a:cubicBezTo>
                <a:cubicBezTo>
                  <a:pt x="221" y="239"/>
                  <a:pt x="221" y="239"/>
                  <a:pt x="221" y="239"/>
                </a:cubicBezTo>
                <a:cubicBezTo>
                  <a:pt x="175" y="239"/>
                  <a:pt x="175" y="239"/>
                  <a:pt x="175" y="239"/>
                </a:cubicBezTo>
                <a:lnTo>
                  <a:pt x="175" y="198"/>
                </a:lnTo>
                <a:close/>
                <a:moveTo>
                  <a:pt x="76" y="91"/>
                </a:moveTo>
                <a:cubicBezTo>
                  <a:pt x="84" y="91"/>
                  <a:pt x="91" y="84"/>
                  <a:pt x="91" y="76"/>
                </a:cubicBezTo>
                <a:cubicBezTo>
                  <a:pt x="91" y="67"/>
                  <a:pt x="84" y="60"/>
                  <a:pt x="76" y="60"/>
                </a:cubicBezTo>
                <a:cubicBezTo>
                  <a:pt x="67" y="60"/>
                  <a:pt x="60" y="67"/>
                  <a:pt x="60" y="76"/>
                </a:cubicBezTo>
                <a:cubicBezTo>
                  <a:pt x="60" y="84"/>
                  <a:pt x="67" y="91"/>
                  <a:pt x="76" y="91"/>
                </a:cubicBezTo>
                <a:close/>
              </a:path>
            </a:pathLst>
          </a:custGeom>
          <a:noFill/>
          <a:ln w="12700"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sp>
        <p:nvSpPr>
          <p:cNvPr id="18" name="Rectangle: Rounded Corners 17">
            <a:extLst>
              <a:ext uri="{FF2B5EF4-FFF2-40B4-BE49-F238E27FC236}">
                <a16:creationId xmlns:a16="http://schemas.microsoft.com/office/drawing/2014/main" id="{671A5777-354A-48B0-AC88-C0EA648CAEFB}"/>
              </a:ext>
            </a:extLst>
          </p:cNvPr>
          <p:cNvSpPr/>
          <p:nvPr/>
        </p:nvSpPr>
        <p:spPr bwMode="auto">
          <a:xfrm>
            <a:off x="600058" y="5688015"/>
            <a:ext cx="2760017" cy="581025"/>
          </a:xfrm>
          <a:prstGeom prst="roundRect">
            <a:avLst>
              <a:gd name="adj" fmla="val 7924"/>
            </a:avLst>
          </a:prstGeom>
          <a:solidFill>
            <a:schemeClr val="bg1"/>
          </a:solidFill>
          <a:ln w="6350">
            <a:solidFill>
              <a:schemeClr val="bg1">
                <a:lumMod val="75000"/>
              </a:schemeClr>
            </a:solidFill>
            <a:headEnd type="none" w="med" len="med"/>
            <a:tailEnd type="none" w="med" len="med"/>
          </a:ln>
          <a:effectLst>
            <a:outerShdw dist="50800" dir="2700000" algn="t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defTabSz="932472" fontAlgn="base">
              <a:spcBef>
                <a:spcPct val="0"/>
              </a:spcBef>
              <a:spcAft>
                <a:spcPct val="0"/>
              </a:spcAft>
            </a:pPr>
            <a:r>
              <a:rPr lang="en-GB" sz="1600" dirty="0">
                <a:solidFill>
                  <a:schemeClr val="tx1"/>
                </a:solidFill>
                <a:ea typeface="Segoe UI" pitchFamily="34" charset="0"/>
                <a:cs typeface="Segoe UI" pitchFamily="34" charset="0"/>
              </a:rPr>
              <a:t>Highest rate of mobile phishing was in 2022</a:t>
            </a:r>
            <a:endParaRPr lang="en-US" sz="1600" dirty="0">
              <a:solidFill>
                <a:schemeClr val="tx1"/>
              </a:solidFill>
              <a:ea typeface="Segoe UI" pitchFamily="34" charset="0"/>
              <a:cs typeface="Segoe UI" pitchFamily="34" charset="0"/>
            </a:endParaRPr>
          </a:p>
        </p:txBody>
      </p:sp>
      <p:sp>
        <p:nvSpPr>
          <p:cNvPr id="116" name="Rectangle: Rounded Corners 115">
            <a:extLst>
              <a:ext uri="{FF2B5EF4-FFF2-40B4-BE49-F238E27FC236}">
                <a16:creationId xmlns:a16="http://schemas.microsoft.com/office/drawing/2014/main" id="{F96B3C0C-0F62-41F2-AD93-DE934AC06B92}"/>
              </a:ext>
            </a:extLst>
          </p:cNvPr>
          <p:cNvSpPr/>
          <p:nvPr/>
        </p:nvSpPr>
        <p:spPr bwMode="auto">
          <a:xfrm>
            <a:off x="3401218" y="5688014"/>
            <a:ext cx="2694783" cy="581025"/>
          </a:xfrm>
          <a:prstGeom prst="roundRect">
            <a:avLst>
              <a:gd name="adj" fmla="val 7924"/>
            </a:avLst>
          </a:prstGeom>
          <a:solidFill>
            <a:schemeClr val="bg1"/>
          </a:solidFill>
          <a:ln w="6350">
            <a:solidFill>
              <a:schemeClr val="bg1">
                <a:lumMod val="75000"/>
              </a:schemeClr>
            </a:solidFill>
            <a:headEnd type="none" w="med" len="med"/>
            <a:tailEnd type="none" w="med" len="med"/>
          </a:ln>
          <a:effectLst>
            <a:outerShdw dist="50800" dir="2700000" algn="t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1600" dirty="0">
                <a:solidFill>
                  <a:schemeClr val="tx1"/>
                </a:solidFill>
                <a:cs typeface="Segoe UI" pitchFamily="34" charset="0"/>
              </a:rPr>
              <a:t>Patching process needs to be more aggressive</a:t>
            </a:r>
            <a:endParaRPr lang="en-GB" sz="1600" dirty="0">
              <a:solidFill>
                <a:schemeClr val="tx1"/>
              </a:solidFill>
              <a:cs typeface="Segoe UI" pitchFamily="34" charset="0"/>
            </a:endParaRPr>
          </a:p>
        </p:txBody>
      </p:sp>
      <p:sp>
        <p:nvSpPr>
          <p:cNvPr id="42" name="Rectangle: Rounded Corners 41">
            <a:extLst>
              <a:ext uri="{FF2B5EF4-FFF2-40B4-BE49-F238E27FC236}">
                <a16:creationId xmlns:a16="http://schemas.microsoft.com/office/drawing/2014/main" id="{2433FD81-B7EB-473C-9056-E3CF47A440E8}"/>
              </a:ext>
            </a:extLst>
          </p:cNvPr>
          <p:cNvSpPr/>
          <p:nvPr/>
        </p:nvSpPr>
        <p:spPr bwMode="auto">
          <a:xfrm>
            <a:off x="6137143" y="5688014"/>
            <a:ext cx="2694783" cy="581025"/>
          </a:xfrm>
          <a:prstGeom prst="roundRect">
            <a:avLst>
              <a:gd name="adj" fmla="val 7924"/>
            </a:avLst>
          </a:prstGeom>
          <a:solidFill>
            <a:schemeClr val="bg1"/>
          </a:solidFill>
          <a:ln w="6350">
            <a:solidFill>
              <a:schemeClr val="bg1">
                <a:lumMod val="75000"/>
              </a:schemeClr>
            </a:solidFill>
            <a:headEnd type="none" w="med" len="med"/>
            <a:tailEnd type="none" w="med" len="med"/>
          </a:ln>
          <a:effectLst>
            <a:outerShdw dist="50800" dir="2700000" algn="t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defTabSz="932472" fontAlgn="base">
              <a:spcBef>
                <a:spcPct val="0"/>
              </a:spcBef>
              <a:spcAft>
                <a:spcPct val="0"/>
              </a:spcAft>
            </a:pPr>
            <a:r>
              <a:rPr lang="en-GB" sz="1600" dirty="0">
                <a:solidFill>
                  <a:schemeClr val="tx1"/>
                </a:solidFill>
                <a:cs typeface="Segoe UI" pitchFamily="34" charset="0"/>
              </a:rPr>
              <a:t>Malware too</a:t>
            </a:r>
          </a:p>
        </p:txBody>
      </p:sp>
      <p:sp>
        <p:nvSpPr>
          <p:cNvPr id="43" name="Rectangle: Rounded Corners 42">
            <a:extLst>
              <a:ext uri="{FF2B5EF4-FFF2-40B4-BE49-F238E27FC236}">
                <a16:creationId xmlns:a16="http://schemas.microsoft.com/office/drawing/2014/main" id="{D1CBBEBC-C94E-44FD-A830-64F323F3E0D8}"/>
              </a:ext>
            </a:extLst>
          </p:cNvPr>
          <p:cNvSpPr/>
          <p:nvPr/>
        </p:nvSpPr>
        <p:spPr bwMode="auto">
          <a:xfrm>
            <a:off x="8873068" y="5688013"/>
            <a:ext cx="2694783" cy="581025"/>
          </a:xfrm>
          <a:prstGeom prst="roundRect">
            <a:avLst>
              <a:gd name="adj" fmla="val 7924"/>
            </a:avLst>
          </a:prstGeom>
          <a:solidFill>
            <a:schemeClr val="bg1"/>
          </a:solidFill>
          <a:ln w="6350">
            <a:solidFill>
              <a:schemeClr val="bg1">
                <a:lumMod val="75000"/>
              </a:schemeClr>
            </a:solidFill>
            <a:headEnd type="none" w="med" len="med"/>
            <a:tailEnd type="none" w="med" len="med"/>
          </a:ln>
          <a:effectLst>
            <a:outerShdw dist="50800" dir="2700000" algn="t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defTabSz="932472" fontAlgn="base">
              <a:spcBef>
                <a:spcPct val="0"/>
              </a:spcBef>
              <a:spcAft>
                <a:spcPct val="0"/>
              </a:spcAft>
            </a:pPr>
            <a:r>
              <a:rPr lang="en-GB" sz="1600" dirty="0">
                <a:solidFill>
                  <a:schemeClr val="tx1"/>
                </a:solidFill>
                <a:cs typeface="Segoe UI" pitchFamily="34" charset="0"/>
              </a:rPr>
              <a:t>One large CSP was a victim of this last year</a:t>
            </a:r>
          </a:p>
        </p:txBody>
      </p:sp>
    </p:spTree>
    <p:extLst>
      <p:ext uri="{BB962C8B-B14F-4D97-AF65-F5344CB8AC3E}">
        <p14:creationId xmlns:p14="http://schemas.microsoft.com/office/powerpoint/2010/main" val="17727441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43">
            <a:extLst>
              <a:ext uri="{FF2B5EF4-FFF2-40B4-BE49-F238E27FC236}">
                <a16:creationId xmlns:a16="http://schemas.microsoft.com/office/drawing/2014/main" id="{E8C8345E-CD14-4CC7-99C3-7AA2FD994CD6}"/>
              </a:ext>
            </a:extLst>
          </p:cNvPr>
          <p:cNvPicPr>
            <a:picLocks noChangeAspect="1"/>
          </p:cNvPicPr>
          <p:nvPr/>
        </p:nvPicPr>
        <p:blipFill>
          <a:blip r:embed="rId3"/>
          <a:stretch>
            <a:fillRect/>
          </a:stretch>
        </p:blipFill>
        <p:spPr>
          <a:xfrm>
            <a:off x="596334" y="1894294"/>
            <a:ext cx="406400" cy="406400"/>
          </a:xfrm>
          <a:prstGeom prst="rect">
            <a:avLst/>
          </a:prstGeom>
        </p:spPr>
      </p:pic>
      <p:pic>
        <p:nvPicPr>
          <p:cNvPr id="45" name="Picture 44">
            <a:extLst>
              <a:ext uri="{FF2B5EF4-FFF2-40B4-BE49-F238E27FC236}">
                <a16:creationId xmlns:a16="http://schemas.microsoft.com/office/drawing/2014/main" id="{945D41AF-39B8-4CC7-9761-2EE096AE0BDB}"/>
              </a:ext>
            </a:extLst>
          </p:cNvPr>
          <p:cNvPicPr>
            <a:picLocks noChangeAspect="1"/>
          </p:cNvPicPr>
          <p:nvPr/>
        </p:nvPicPr>
        <p:blipFill>
          <a:blip r:embed="rId3"/>
          <a:stretch>
            <a:fillRect/>
          </a:stretch>
        </p:blipFill>
        <p:spPr>
          <a:xfrm>
            <a:off x="586230" y="2513904"/>
            <a:ext cx="406400" cy="406400"/>
          </a:xfrm>
          <a:prstGeom prst="rect">
            <a:avLst/>
          </a:prstGeom>
        </p:spPr>
      </p:pic>
      <p:pic>
        <p:nvPicPr>
          <p:cNvPr id="46" name="Picture 45">
            <a:extLst>
              <a:ext uri="{FF2B5EF4-FFF2-40B4-BE49-F238E27FC236}">
                <a16:creationId xmlns:a16="http://schemas.microsoft.com/office/drawing/2014/main" id="{3380E9D9-F6EE-43E3-B011-50863006562F}"/>
              </a:ext>
            </a:extLst>
          </p:cNvPr>
          <p:cNvPicPr>
            <a:picLocks noChangeAspect="1"/>
          </p:cNvPicPr>
          <p:nvPr/>
        </p:nvPicPr>
        <p:blipFill>
          <a:blip r:embed="rId3"/>
          <a:stretch>
            <a:fillRect/>
          </a:stretch>
        </p:blipFill>
        <p:spPr>
          <a:xfrm>
            <a:off x="574578" y="3539914"/>
            <a:ext cx="406400" cy="406400"/>
          </a:xfrm>
          <a:prstGeom prst="rect">
            <a:avLst/>
          </a:prstGeom>
        </p:spPr>
      </p:pic>
      <p:sp>
        <p:nvSpPr>
          <p:cNvPr id="47" name="Rectangle 46">
            <a:extLst>
              <a:ext uri="{FF2B5EF4-FFF2-40B4-BE49-F238E27FC236}">
                <a16:creationId xmlns:a16="http://schemas.microsoft.com/office/drawing/2014/main" id="{E23B5D9B-DFC4-4B7D-9259-B7EE3D5C7A4E}"/>
              </a:ext>
            </a:extLst>
          </p:cNvPr>
          <p:cNvSpPr/>
          <p:nvPr/>
        </p:nvSpPr>
        <p:spPr>
          <a:xfrm>
            <a:off x="1122947" y="1903802"/>
            <a:ext cx="6490690" cy="4785926"/>
          </a:xfrm>
          <a:prstGeom prst="rect">
            <a:avLst/>
          </a:prstGeom>
        </p:spPr>
        <p:txBody>
          <a:bodyPr wrap="square" lIns="0">
            <a:spAutoFit/>
          </a:bodyPr>
          <a:lstStyle/>
          <a:p>
            <a:pPr lvl="0" defTabSz="932597">
              <a:spcAft>
                <a:spcPts val="3000"/>
              </a:spcAft>
              <a:defRPr/>
            </a:pPr>
            <a:r>
              <a:rPr lang="en-GB" sz="1800" dirty="0">
                <a:ln w="3175">
                  <a:noFill/>
                </a:ln>
                <a:gradFill>
                  <a:gsLst>
                    <a:gs pos="0">
                      <a:srgbClr val="282828"/>
                    </a:gs>
                    <a:gs pos="100000">
                      <a:srgbClr val="282828"/>
                    </a:gs>
                  </a:gsLst>
                  <a:lin ang="5400000" scaled="0"/>
                </a:gradFill>
                <a:latin typeface="Segoe UI Semibold"/>
                <a:cs typeface="Segoe UI Semilight" panose="020B0402040204020203" pitchFamily="34" charset="0"/>
              </a:rPr>
              <a:t>Cloud environments are now being targeted directly</a:t>
            </a:r>
          </a:p>
          <a:p>
            <a:pPr lvl="0" defTabSz="932597">
              <a:spcAft>
                <a:spcPts val="3000"/>
              </a:spcAft>
              <a:defRPr/>
            </a:pPr>
            <a:r>
              <a:rPr lang="en-GB" sz="1800" dirty="0">
                <a:ln w="3175">
                  <a:noFill/>
                </a:ln>
                <a:gradFill>
                  <a:gsLst>
                    <a:gs pos="0">
                      <a:srgbClr val="282828"/>
                    </a:gs>
                    <a:gs pos="100000">
                      <a:srgbClr val="282828"/>
                    </a:gs>
                  </a:gsLst>
                  <a:lin ang="5400000" scaled="0"/>
                </a:gradFill>
                <a:latin typeface="Segoe UI Semibold"/>
                <a:cs typeface="Segoe UI Semilight" panose="020B0402040204020203" pitchFamily="34" charset="0"/>
              </a:rPr>
              <a:t>Machine learning can now be used to deploy phishing attacks.</a:t>
            </a:r>
          </a:p>
          <a:p>
            <a:pPr lvl="0" defTabSz="932597">
              <a:spcAft>
                <a:spcPts val="3000"/>
              </a:spcAft>
              <a:defRPr/>
            </a:pPr>
            <a:r>
              <a:rPr lang="en-GB" sz="1800" dirty="0">
                <a:ln w="3175">
                  <a:noFill/>
                </a:ln>
                <a:gradFill>
                  <a:gsLst>
                    <a:gs pos="0">
                      <a:srgbClr val="282828"/>
                    </a:gs>
                    <a:gs pos="100000">
                      <a:srgbClr val="282828"/>
                    </a:gs>
                  </a:gsLst>
                  <a:lin ang="5400000" scaled="0"/>
                </a:gradFill>
                <a:latin typeface="Segoe UI Semibold"/>
                <a:cs typeface="Segoe UI Semilight" panose="020B0402040204020203" pitchFamily="34" charset="0"/>
              </a:rPr>
              <a:t>Open Source vulnerabilities were found in 84% of code bases.</a:t>
            </a:r>
          </a:p>
          <a:p>
            <a:pPr lvl="0" defTabSz="932597">
              <a:spcAft>
                <a:spcPts val="3000"/>
              </a:spcAft>
              <a:defRPr/>
            </a:pPr>
            <a:r>
              <a:rPr lang="en-GB" sz="1800" dirty="0">
                <a:ln w="3175">
                  <a:noFill/>
                </a:ln>
                <a:gradFill>
                  <a:gsLst>
                    <a:gs pos="0">
                      <a:srgbClr val="282828"/>
                    </a:gs>
                    <a:gs pos="100000">
                      <a:srgbClr val="282828"/>
                    </a:gs>
                  </a:gsLst>
                  <a:lin ang="5400000" scaled="0"/>
                </a:gradFill>
                <a:latin typeface="Segoe UI Semibold"/>
                <a:cs typeface="Segoe UI Semilight" panose="020B0402040204020203" pitchFamily="34" charset="0"/>
              </a:rPr>
              <a:t>Ransoms are rising and now can range from £1,000 up to £1,500,000</a:t>
            </a:r>
          </a:p>
          <a:p>
            <a:pPr lvl="0" defTabSz="932597">
              <a:spcAft>
                <a:spcPts val="3000"/>
              </a:spcAft>
              <a:defRPr/>
            </a:pPr>
            <a:r>
              <a:rPr lang="en-GB" sz="1800" dirty="0">
                <a:ln w="3175">
                  <a:noFill/>
                </a:ln>
                <a:gradFill>
                  <a:gsLst>
                    <a:gs pos="0">
                      <a:srgbClr val="282828"/>
                    </a:gs>
                    <a:gs pos="100000">
                      <a:srgbClr val="282828"/>
                    </a:gs>
                  </a:gsLst>
                  <a:lin ang="5400000" scaled="0"/>
                </a:gradFill>
                <a:latin typeface="Segoe UI Semibold"/>
                <a:cs typeface="Segoe UI Semilight" panose="020B0402040204020203" pitchFamily="34" charset="0"/>
              </a:rPr>
              <a:t>Crime as a Service will help the hackers instigate attacks (RaaS, Maas, </a:t>
            </a:r>
            <a:r>
              <a:rPr lang="en-GB" sz="1800" dirty="0" err="1">
                <a:ln w="3175">
                  <a:noFill/>
                </a:ln>
                <a:gradFill>
                  <a:gsLst>
                    <a:gs pos="0">
                      <a:srgbClr val="282828"/>
                    </a:gs>
                    <a:gs pos="100000">
                      <a:srgbClr val="282828"/>
                    </a:gs>
                  </a:gsLst>
                  <a:lin ang="5400000" scaled="0"/>
                </a:gradFill>
                <a:latin typeface="Segoe UI Semibold"/>
                <a:cs typeface="Segoe UI Semilight" panose="020B0402040204020203" pitchFamily="34" charset="0"/>
              </a:rPr>
              <a:t>SEaaS</a:t>
            </a:r>
            <a:r>
              <a:rPr lang="en-GB" sz="1800" dirty="0">
                <a:ln w="3175">
                  <a:noFill/>
                </a:ln>
                <a:gradFill>
                  <a:gsLst>
                    <a:gs pos="0">
                      <a:srgbClr val="282828"/>
                    </a:gs>
                    <a:gs pos="100000">
                      <a:srgbClr val="282828"/>
                    </a:gs>
                  </a:gsLst>
                  <a:lin ang="5400000" scaled="0"/>
                </a:gradFill>
                <a:latin typeface="Segoe UI Semibold"/>
                <a:cs typeface="Segoe UI Semilight" panose="020B0402040204020203" pitchFamily="34" charset="0"/>
              </a:rPr>
              <a:t>)</a:t>
            </a:r>
          </a:p>
          <a:p>
            <a:pPr lvl="0" defTabSz="932597">
              <a:spcAft>
                <a:spcPts val="3000"/>
              </a:spcAft>
              <a:defRPr/>
            </a:pPr>
            <a:r>
              <a:rPr lang="en-GB" sz="1800" dirty="0">
                <a:ln w="3175">
                  <a:noFill/>
                </a:ln>
                <a:gradFill>
                  <a:gsLst>
                    <a:gs pos="0">
                      <a:srgbClr val="282828"/>
                    </a:gs>
                    <a:gs pos="100000">
                      <a:srgbClr val="282828"/>
                    </a:gs>
                  </a:gsLst>
                  <a:lin ang="5400000" scaled="0"/>
                </a:gradFill>
                <a:latin typeface="Segoe UI Semibold"/>
                <a:cs typeface="Segoe UI Semilight" panose="020B0402040204020203" pitchFamily="34" charset="0"/>
              </a:rPr>
              <a:t>IOT devices are being exploited due to weak security</a:t>
            </a:r>
          </a:p>
        </p:txBody>
      </p:sp>
      <p:pic>
        <p:nvPicPr>
          <p:cNvPr id="48" name="Picture 47">
            <a:extLst>
              <a:ext uri="{FF2B5EF4-FFF2-40B4-BE49-F238E27FC236}">
                <a16:creationId xmlns:a16="http://schemas.microsoft.com/office/drawing/2014/main" id="{26C1ECE2-8CDC-4889-B9A9-C8D698E2DA3F}"/>
              </a:ext>
            </a:extLst>
          </p:cNvPr>
          <p:cNvPicPr>
            <a:picLocks noChangeAspect="1"/>
          </p:cNvPicPr>
          <p:nvPr/>
        </p:nvPicPr>
        <p:blipFill>
          <a:blip r:embed="rId3"/>
          <a:stretch>
            <a:fillRect/>
          </a:stretch>
        </p:blipFill>
        <p:spPr>
          <a:xfrm>
            <a:off x="587188" y="4436247"/>
            <a:ext cx="406400" cy="406400"/>
          </a:xfrm>
          <a:prstGeom prst="rect">
            <a:avLst/>
          </a:prstGeom>
        </p:spPr>
      </p:pic>
      <p:sp>
        <p:nvSpPr>
          <p:cNvPr id="167" name="Rectangle 166">
            <a:extLst>
              <a:ext uri="{FF2B5EF4-FFF2-40B4-BE49-F238E27FC236}">
                <a16:creationId xmlns:a16="http://schemas.microsoft.com/office/drawing/2014/main" id="{A4DF3A79-6840-462B-A4F2-66C812C1BD98}"/>
              </a:ext>
            </a:extLst>
          </p:cNvPr>
          <p:cNvSpPr/>
          <p:nvPr/>
        </p:nvSpPr>
        <p:spPr bwMode="auto">
          <a:xfrm>
            <a:off x="7111502" y="3474562"/>
            <a:ext cx="638315" cy="725686"/>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73"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a:solidFill>
                <a:schemeClr val="tx1"/>
              </a:solidFill>
              <a:effectLst/>
              <a:uLnTx/>
              <a:uFillTx/>
              <a:latin typeface="Segoe UI"/>
              <a:ea typeface="Segoe UI" pitchFamily="34" charset="0"/>
              <a:cs typeface="Segoe UI" pitchFamily="34" charset="0"/>
            </a:endParaRPr>
          </a:p>
        </p:txBody>
      </p:sp>
      <p:sp>
        <p:nvSpPr>
          <p:cNvPr id="181" name="Rectangle 180">
            <a:extLst>
              <a:ext uri="{FF2B5EF4-FFF2-40B4-BE49-F238E27FC236}">
                <a16:creationId xmlns:a16="http://schemas.microsoft.com/office/drawing/2014/main" id="{23686BCA-F86C-4A38-B69E-7EEED06A627B}"/>
              </a:ext>
            </a:extLst>
          </p:cNvPr>
          <p:cNvSpPr/>
          <p:nvPr/>
        </p:nvSpPr>
        <p:spPr bwMode="auto">
          <a:xfrm>
            <a:off x="8859501" y="5455611"/>
            <a:ext cx="638315" cy="725686"/>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73"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a:solidFill>
                <a:schemeClr val="tx1"/>
              </a:solidFill>
              <a:effectLst/>
              <a:uLnTx/>
              <a:uFillTx/>
              <a:latin typeface="Segoe UI"/>
              <a:ea typeface="Segoe UI" pitchFamily="34" charset="0"/>
              <a:cs typeface="Segoe UI" pitchFamily="34" charset="0"/>
            </a:endParaRPr>
          </a:p>
        </p:txBody>
      </p:sp>
      <p:sp>
        <p:nvSpPr>
          <p:cNvPr id="193" name="Rectangle 192">
            <a:extLst>
              <a:ext uri="{FF2B5EF4-FFF2-40B4-BE49-F238E27FC236}">
                <a16:creationId xmlns:a16="http://schemas.microsoft.com/office/drawing/2014/main" id="{D0440D41-008F-4F9B-BC31-83FE82DDFEE7}"/>
              </a:ext>
            </a:extLst>
          </p:cNvPr>
          <p:cNvSpPr/>
          <p:nvPr/>
        </p:nvSpPr>
        <p:spPr bwMode="auto">
          <a:xfrm>
            <a:off x="7483173" y="2168409"/>
            <a:ext cx="638315" cy="725686"/>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73"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a:solidFill>
                <a:schemeClr val="tx1"/>
              </a:solidFill>
              <a:effectLst/>
              <a:uLnTx/>
              <a:uFillTx/>
              <a:latin typeface="Segoe UI"/>
              <a:ea typeface="Segoe UI" pitchFamily="34" charset="0"/>
              <a:cs typeface="Segoe UI" pitchFamily="34" charset="0"/>
            </a:endParaRPr>
          </a:p>
        </p:txBody>
      </p:sp>
      <p:sp>
        <p:nvSpPr>
          <p:cNvPr id="184" name="Rectangle 183">
            <a:extLst>
              <a:ext uri="{FF2B5EF4-FFF2-40B4-BE49-F238E27FC236}">
                <a16:creationId xmlns:a16="http://schemas.microsoft.com/office/drawing/2014/main" id="{72023683-0729-44EF-8D90-7BF02433A5C0}"/>
              </a:ext>
            </a:extLst>
          </p:cNvPr>
          <p:cNvSpPr/>
          <p:nvPr/>
        </p:nvSpPr>
        <p:spPr bwMode="auto">
          <a:xfrm>
            <a:off x="10291369" y="4939771"/>
            <a:ext cx="638315" cy="725686"/>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73"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a:solidFill>
                <a:schemeClr val="tx1"/>
              </a:solidFill>
              <a:effectLst/>
              <a:uLnTx/>
              <a:uFillTx/>
              <a:latin typeface="Segoe UI"/>
              <a:ea typeface="Segoe UI" pitchFamily="34" charset="0"/>
              <a:cs typeface="Segoe UI" pitchFamily="34" charset="0"/>
            </a:endParaRPr>
          </a:p>
        </p:txBody>
      </p:sp>
      <p:sp>
        <p:nvSpPr>
          <p:cNvPr id="186" name="Rectangle 185">
            <a:extLst>
              <a:ext uri="{FF2B5EF4-FFF2-40B4-BE49-F238E27FC236}">
                <a16:creationId xmlns:a16="http://schemas.microsoft.com/office/drawing/2014/main" id="{CB42D46A-72CF-4799-8F62-0A86C8A0D0C7}"/>
              </a:ext>
            </a:extLst>
          </p:cNvPr>
          <p:cNvSpPr/>
          <p:nvPr/>
        </p:nvSpPr>
        <p:spPr bwMode="auto">
          <a:xfrm>
            <a:off x="7596115" y="4751292"/>
            <a:ext cx="638315" cy="725686"/>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73"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a:solidFill>
                <a:schemeClr val="tx1"/>
              </a:solidFill>
              <a:effectLst/>
              <a:uLnTx/>
              <a:uFillTx/>
              <a:latin typeface="Segoe UI"/>
              <a:ea typeface="Segoe UI" pitchFamily="34" charset="0"/>
              <a:cs typeface="Segoe UI" pitchFamily="34" charset="0"/>
            </a:endParaRPr>
          </a:p>
        </p:txBody>
      </p:sp>
      <p:pic>
        <p:nvPicPr>
          <p:cNvPr id="9" name="Graphic 8" descr="Unlock">
            <a:extLst>
              <a:ext uri="{FF2B5EF4-FFF2-40B4-BE49-F238E27FC236}">
                <a16:creationId xmlns:a16="http://schemas.microsoft.com/office/drawing/2014/main" id="{825CA444-98D3-4D50-A424-9F0D796821A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77871" y="2086008"/>
            <a:ext cx="3390970" cy="3390970"/>
          </a:xfrm>
          <a:prstGeom prst="rect">
            <a:avLst/>
          </a:prstGeom>
        </p:spPr>
      </p:pic>
      <p:sp>
        <p:nvSpPr>
          <p:cNvPr id="95" name="TextBox 94">
            <a:extLst>
              <a:ext uri="{FF2B5EF4-FFF2-40B4-BE49-F238E27FC236}">
                <a16:creationId xmlns:a16="http://schemas.microsoft.com/office/drawing/2014/main" id="{4227877E-35CE-4CA1-BFF9-FA5753D409E7}"/>
              </a:ext>
            </a:extLst>
          </p:cNvPr>
          <p:cNvSpPr txBox="1"/>
          <p:nvPr/>
        </p:nvSpPr>
        <p:spPr>
          <a:xfrm>
            <a:off x="600059" y="1124712"/>
            <a:ext cx="8292591" cy="282513"/>
          </a:xfrm>
          <a:prstGeom prst="rect">
            <a:avLst/>
          </a:prstGeom>
          <a:noFill/>
        </p:spPr>
        <p:txBody>
          <a:bodyPr wrap="none" lIns="0" tIns="0" rIns="0" bIns="0" rtlCol="0">
            <a:spAutoFit/>
          </a:bodyPr>
          <a:lstStyle/>
          <a:p>
            <a:r>
              <a:rPr lang="en-US" sz="1800" dirty="0"/>
              <a:t>Not only are attacks becoming more complex, but they’re also costing more too</a:t>
            </a:r>
          </a:p>
        </p:txBody>
      </p:sp>
      <p:sp>
        <p:nvSpPr>
          <p:cNvPr id="96" name="Title 1">
            <a:extLst>
              <a:ext uri="{FF2B5EF4-FFF2-40B4-BE49-F238E27FC236}">
                <a16:creationId xmlns:a16="http://schemas.microsoft.com/office/drawing/2014/main" id="{7BB3598A-5968-4611-897A-2C3B7298E7C6}"/>
              </a:ext>
            </a:extLst>
          </p:cNvPr>
          <p:cNvSpPr txBox="1">
            <a:spLocks/>
          </p:cNvSpPr>
          <p:nvPr/>
        </p:nvSpPr>
        <p:spPr>
          <a:xfrm>
            <a:off x="600059" y="466301"/>
            <a:ext cx="11239464" cy="565091"/>
          </a:xfrm>
          <a:prstGeom prst="rect">
            <a:avLst/>
          </a:prstGeom>
        </p:spPr>
        <p:txBody>
          <a:bodyPr vert="horz" wrap="square" lIns="0" tIns="164592" rIns="0" bIns="0" rtlCol="0" anchor="t">
            <a:noAutofit/>
          </a:bodyPr>
          <a:lstStyle>
            <a:lvl1pPr algn="l" defTabSz="951304" rtl="0" eaLnBrk="1" latinLnBrk="0" hangingPunct="1">
              <a:lnSpc>
                <a:spcPct val="100000"/>
              </a:lnSpc>
              <a:spcBef>
                <a:spcPct val="0"/>
              </a:spcBef>
              <a:buNone/>
              <a:defRPr lang="en-US" sz="3600" b="0" kern="1200" cap="none" spc="-51" baseline="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Attacks are evolving</a:t>
            </a:r>
            <a:endParaRPr lang="en-GB" dirty="0"/>
          </a:p>
        </p:txBody>
      </p:sp>
      <p:pic>
        <p:nvPicPr>
          <p:cNvPr id="5" name="Picture 4">
            <a:extLst>
              <a:ext uri="{FF2B5EF4-FFF2-40B4-BE49-F238E27FC236}">
                <a16:creationId xmlns:a16="http://schemas.microsoft.com/office/drawing/2014/main" id="{A4960F83-3F5C-157E-5C39-98B945FDFF8D}"/>
              </a:ext>
            </a:extLst>
          </p:cNvPr>
          <p:cNvPicPr>
            <a:picLocks noChangeAspect="1"/>
          </p:cNvPicPr>
          <p:nvPr/>
        </p:nvPicPr>
        <p:blipFill>
          <a:blip r:embed="rId3"/>
          <a:stretch>
            <a:fillRect/>
          </a:stretch>
        </p:blipFill>
        <p:spPr>
          <a:xfrm>
            <a:off x="607212" y="5332580"/>
            <a:ext cx="406400" cy="406400"/>
          </a:xfrm>
          <a:prstGeom prst="rect">
            <a:avLst/>
          </a:prstGeom>
        </p:spPr>
      </p:pic>
      <p:pic>
        <p:nvPicPr>
          <p:cNvPr id="6" name="Picture 5">
            <a:extLst>
              <a:ext uri="{FF2B5EF4-FFF2-40B4-BE49-F238E27FC236}">
                <a16:creationId xmlns:a16="http://schemas.microsoft.com/office/drawing/2014/main" id="{679D99DA-2EAE-383B-3981-97B0FB7BDE3F}"/>
              </a:ext>
            </a:extLst>
          </p:cNvPr>
          <p:cNvPicPr>
            <a:picLocks noChangeAspect="1"/>
          </p:cNvPicPr>
          <p:nvPr/>
        </p:nvPicPr>
        <p:blipFill>
          <a:blip r:embed="rId3"/>
          <a:stretch>
            <a:fillRect/>
          </a:stretch>
        </p:blipFill>
        <p:spPr>
          <a:xfrm>
            <a:off x="607212" y="6226049"/>
            <a:ext cx="406400" cy="406400"/>
          </a:xfrm>
          <a:prstGeom prst="rect">
            <a:avLst/>
          </a:prstGeom>
        </p:spPr>
      </p:pic>
    </p:spTree>
    <p:extLst>
      <p:ext uri="{BB962C8B-B14F-4D97-AF65-F5344CB8AC3E}">
        <p14:creationId xmlns:p14="http://schemas.microsoft.com/office/powerpoint/2010/main" val="2761472499"/>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B15F22CE-5F6A-4B2D-8699-F7148B853658}"/>
              </a:ext>
            </a:extLst>
          </p:cNvPr>
          <p:cNvGraphicFramePr>
            <a:graphicFrameLocks noChangeAspect="1"/>
          </p:cNvGraphicFramePr>
          <p:nvPr>
            <p:custDataLst>
              <p:tags r:id="rId1"/>
            </p:custDataLst>
          </p:nvPr>
        </p:nvGraphicFramePr>
        <p:xfrm>
          <a:off x="2501" y="1619"/>
          <a:ext cx="1620" cy="1620"/>
        </p:xfrm>
        <a:graphic>
          <a:graphicData uri="http://schemas.openxmlformats.org/presentationml/2006/ole">
            <mc:AlternateContent xmlns:mc="http://schemas.openxmlformats.org/markup-compatibility/2006">
              <mc:Choice xmlns:v="urn:schemas-microsoft-com:vml" Requires="v">
                <p:oleObj name="think-cell Slide" r:id="rId4" imgW="425" imgH="424" progId="TCLayout.ActiveDocument.1">
                  <p:embed/>
                </p:oleObj>
              </mc:Choice>
              <mc:Fallback>
                <p:oleObj name="think-cell Slide" r:id="rId4" imgW="425" imgH="424" progId="TCLayout.ActiveDocument.1">
                  <p:embed/>
                  <p:pic>
                    <p:nvPicPr>
                      <p:cNvPr id="11" name="Object 10" hidden="1">
                        <a:extLst>
                          <a:ext uri="{FF2B5EF4-FFF2-40B4-BE49-F238E27FC236}">
                            <a16:creationId xmlns:a16="http://schemas.microsoft.com/office/drawing/2014/main" id="{B15F22CE-5F6A-4B2D-8699-F7148B853658}"/>
                          </a:ext>
                        </a:extLst>
                      </p:cNvPr>
                      <p:cNvPicPr/>
                      <p:nvPr/>
                    </p:nvPicPr>
                    <p:blipFill>
                      <a:blip r:embed="rId5"/>
                      <a:stretch>
                        <a:fillRect/>
                      </a:stretch>
                    </p:blipFill>
                    <p:spPr>
                      <a:xfrm>
                        <a:off x="2501" y="1619"/>
                        <a:ext cx="1620" cy="1620"/>
                      </a:xfrm>
                      <a:prstGeom prst="rect">
                        <a:avLst/>
                      </a:prstGeom>
                    </p:spPr>
                  </p:pic>
                </p:oleObj>
              </mc:Fallback>
            </mc:AlternateContent>
          </a:graphicData>
        </a:graphic>
      </p:graphicFrame>
      <p:sp>
        <p:nvSpPr>
          <p:cNvPr id="14" name="Rectangle 13">
            <a:extLst>
              <a:ext uri="{FF2B5EF4-FFF2-40B4-BE49-F238E27FC236}">
                <a16:creationId xmlns:a16="http://schemas.microsoft.com/office/drawing/2014/main" id="{9AF0504B-E46A-4972-8486-20A44B46442B}"/>
              </a:ext>
            </a:extLst>
          </p:cNvPr>
          <p:cNvSpPr/>
          <p:nvPr/>
        </p:nvSpPr>
        <p:spPr bwMode="auto">
          <a:xfrm>
            <a:off x="444895" y="1628719"/>
            <a:ext cx="5737247" cy="2545077"/>
          </a:xfrm>
          <a:prstGeom prst="rect">
            <a:avLst/>
          </a:prstGeom>
          <a:solidFill>
            <a:schemeClr val="bg1"/>
          </a:solidFill>
          <a:ln w="6350">
            <a:solidFill>
              <a:schemeClr val="bg1">
                <a:lumMod val="8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IN" sz="2448"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6" name="Rectangle 15">
            <a:extLst>
              <a:ext uri="{FF2B5EF4-FFF2-40B4-BE49-F238E27FC236}">
                <a16:creationId xmlns:a16="http://schemas.microsoft.com/office/drawing/2014/main" id="{C8652DCD-AB25-4561-9F56-48A8A6CC61E5}"/>
              </a:ext>
            </a:extLst>
          </p:cNvPr>
          <p:cNvSpPr/>
          <p:nvPr/>
        </p:nvSpPr>
        <p:spPr bwMode="auto">
          <a:xfrm>
            <a:off x="6318235" y="1628719"/>
            <a:ext cx="5737247" cy="2545077"/>
          </a:xfrm>
          <a:prstGeom prst="rect">
            <a:avLst/>
          </a:prstGeom>
          <a:solidFill>
            <a:schemeClr val="bg1"/>
          </a:solidFill>
          <a:ln w="6350">
            <a:solidFill>
              <a:schemeClr val="bg1">
                <a:lumMod val="8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IN" sz="2448"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5" name="Rectangle 14">
            <a:extLst>
              <a:ext uri="{FF2B5EF4-FFF2-40B4-BE49-F238E27FC236}">
                <a16:creationId xmlns:a16="http://schemas.microsoft.com/office/drawing/2014/main" id="{77D1E82C-54E2-4883-9251-A5F0535BFD65}"/>
              </a:ext>
            </a:extLst>
          </p:cNvPr>
          <p:cNvSpPr/>
          <p:nvPr/>
        </p:nvSpPr>
        <p:spPr bwMode="auto">
          <a:xfrm>
            <a:off x="436421" y="4309664"/>
            <a:ext cx="5737247" cy="2545077"/>
          </a:xfrm>
          <a:prstGeom prst="rect">
            <a:avLst/>
          </a:prstGeom>
          <a:solidFill>
            <a:schemeClr val="bg1"/>
          </a:solidFill>
          <a:ln w="6350">
            <a:solidFill>
              <a:schemeClr val="bg1">
                <a:lumMod val="8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IN" sz="2448"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7" name="Rectangle 16">
            <a:extLst>
              <a:ext uri="{FF2B5EF4-FFF2-40B4-BE49-F238E27FC236}">
                <a16:creationId xmlns:a16="http://schemas.microsoft.com/office/drawing/2014/main" id="{837F5754-706B-448D-9413-1A97E0AC3B16}"/>
              </a:ext>
            </a:extLst>
          </p:cNvPr>
          <p:cNvSpPr/>
          <p:nvPr/>
        </p:nvSpPr>
        <p:spPr bwMode="auto">
          <a:xfrm>
            <a:off x="6318234" y="4285056"/>
            <a:ext cx="5737247" cy="2545077"/>
          </a:xfrm>
          <a:prstGeom prst="rect">
            <a:avLst/>
          </a:prstGeom>
          <a:solidFill>
            <a:schemeClr val="bg1"/>
          </a:solidFill>
          <a:ln w="6350">
            <a:solidFill>
              <a:schemeClr val="bg1">
                <a:lumMod val="8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IN" sz="2448"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40" name="Rectangle 39">
            <a:extLst>
              <a:ext uri="{FF2B5EF4-FFF2-40B4-BE49-F238E27FC236}">
                <a16:creationId xmlns:a16="http://schemas.microsoft.com/office/drawing/2014/main" id="{33994C24-90D0-455E-9B61-A7371259A4CE}"/>
              </a:ext>
            </a:extLst>
          </p:cNvPr>
          <p:cNvSpPr/>
          <p:nvPr/>
        </p:nvSpPr>
        <p:spPr bwMode="auto">
          <a:xfrm>
            <a:off x="7048792" y="5043916"/>
            <a:ext cx="4276127" cy="1027356"/>
          </a:xfrm>
          <a:prstGeom prst="rect">
            <a:avLst/>
          </a:prstGeom>
          <a:noFill/>
          <a:ln w="63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9891" tIns="38858" rIns="139891" bIns="38858" numCol="1" spcCol="0" rtlCol="0" fromWordArt="0" anchor="t" anchorCtr="0" forceAA="0" compatLnSpc="1">
            <a:prstTxWarp prst="textNoShape">
              <a:avLst/>
            </a:prstTxWarp>
            <a:noAutofit/>
          </a:bodyPr>
          <a:lstStyle/>
          <a:p>
            <a:pPr algn="ctr" defTabSz="951028" fontAlgn="base">
              <a:spcBef>
                <a:spcPct val="0"/>
              </a:spcBef>
              <a:spcAft>
                <a:spcPct val="0"/>
              </a:spcAft>
              <a:defRPr/>
            </a:pPr>
            <a:r>
              <a:rPr lang="en-GB" sz="5400" b="1" dirty="0">
                <a:solidFill>
                  <a:srgbClr val="3C3C41"/>
                </a:solidFill>
                <a:latin typeface="Segoe UI"/>
                <a:cs typeface="Segoe UI" pitchFamily="34" charset="0"/>
              </a:rPr>
              <a:t>?</a:t>
            </a:r>
            <a:endParaRPr lang="en-US" sz="5400" b="1" i="1" dirty="0">
              <a:solidFill>
                <a:srgbClr val="3C3C41"/>
              </a:solidFill>
              <a:latin typeface="Segoe UI"/>
              <a:cs typeface="Segoe UI" pitchFamily="34" charset="0"/>
            </a:endParaRPr>
          </a:p>
        </p:txBody>
      </p:sp>
      <p:sp>
        <p:nvSpPr>
          <p:cNvPr id="31" name="Title 1">
            <a:extLst>
              <a:ext uri="{FF2B5EF4-FFF2-40B4-BE49-F238E27FC236}">
                <a16:creationId xmlns:a16="http://schemas.microsoft.com/office/drawing/2014/main" id="{D09CBF0D-E150-451E-B5C0-41B7EBC703C4}"/>
              </a:ext>
            </a:extLst>
          </p:cNvPr>
          <p:cNvSpPr txBox="1">
            <a:spLocks/>
          </p:cNvSpPr>
          <p:nvPr/>
        </p:nvSpPr>
        <p:spPr>
          <a:xfrm>
            <a:off x="434975" y="449264"/>
            <a:ext cx="11563350" cy="618631"/>
          </a:xfrm>
          <a:prstGeom prst="rect">
            <a:avLst/>
          </a:prstGeom>
        </p:spPr>
        <p:txBody>
          <a:bodyPr vert="horz" wrap="square" lIns="0" tIns="64008" rIns="0" bIns="0" rtlCol="0" anchor="t">
            <a:spAutoFit/>
          </a:bodyPr>
          <a:lstStyle>
            <a:lvl1pPr algn="l" defTabSz="951304" rtl="0" eaLnBrk="1" latinLnBrk="0" hangingPunct="1">
              <a:lnSpc>
                <a:spcPct val="100000"/>
              </a:lnSpc>
              <a:spcBef>
                <a:spcPct val="0"/>
              </a:spcBef>
              <a:buNone/>
              <a:defRPr lang="en-US" sz="2040" b="0" kern="1200" cap="none" spc="0" baseline="0">
                <a:ln w="3175">
                  <a:noFill/>
                </a:ln>
                <a:solidFill>
                  <a:schemeClr val="tx1"/>
                </a:solidFill>
                <a:effectLst/>
                <a:latin typeface="+mj-lt"/>
                <a:ea typeface="+mn-ea"/>
                <a:cs typeface="Segoe UI" panose="020B0502040204020203" pitchFamily="34" charset="0"/>
              </a:defRPr>
            </a:lvl1pPr>
          </a:lstStyle>
          <a:p>
            <a:r>
              <a:rPr lang="en-GB" sz="3600" dirty="0"/>
              <a:t>The main threats and types of attacks</a:t>
            </a:r>
          </a:p>
        </p:txBody>
      </p:sp>
      <p:sp>
        <p:nvSpPr>
          <p:cNvPr id="32" name="TextBox 31">
            <a:extLst>
              <a:ext uri="{FF2B5EF4-FFF2-40B4-BE49-F238E27FC236}">
                <a16:creationId xmlns:a16="http://schemas.microsoft.com/office/drawing/2014/main" id="{E1FCAB90-0259-4325-B15E-FB69CA469F91}"/>
              </a:ext>
            </a:extLst>
          </p:cNvPr>
          <p:cNvSpPr txBox="1"/>
          <p:nvPr/>
        </p:nvSpPr>
        <p:spPr>
          <a:xfrm>
            <a:off x="2196738" y="1239841"/>
            <a:ext cx="2233561" cy="369332"/>
          </a:xfrm>
          <a:prstGeom prst="rect">
            <a:avLst/>
          </a:prstGeom>
          <a:noFill/>
          <a:ln>
            <a:noFill/>
          </a:ln>
        </p:spPr>
        <p:txBody>
          <a:bodyPr wrap="none" rtlCol="0">
            <a:spAutoFit/>
          </a:bodyPr>
          <a:lstStyle/>
          <a:p>
            <a:pPr algn="ctr"/>
            <a:r>
              <a:rPr lang="en-GB" sz="1800" dirty="0">
                <a:solidFill>
                  <a:srgbClr val="003057"/>
                </a:solidFill>
              </a:rPr>
              <a:t>Technology-focused</a:t>
            </a:r>
          </a:p>
        </p:txBody>
      </p:sp>
      <p:sp>
        <p:nvSpPr>
          <p:cNvPr id="33" name="TextBox 32">
            <a:extLst>
              <a:ext uri="{FF2B5EF4-FFF2-40B4-BE49-F238E27FC236}">
                <a16:creationId xmlns:a16="http://schemas.microsoft.com/office/drawing/2014/main" id="{FBCAB3A4-E43C-470C-8BB3-97A5C06CCA30}"/>
              </a:ext>
            </a:extLst>
          </p:cNvPr>
          <p:cNvSpPr txBox="1"/>
          <p:nvPr/>
        </p:nvSpPr>
        <p:spPr>
          <a:xfrm>
            <a:off x="8420460" y="1220295"/>
            <a:ext cx="1532792" cy="369332"/>
          </a:xfrm>
          <a:prstGeom prst="rect">
            <a:avLst/>
          </a:prstGeom>
          <a:noFill/>
          <a:ln>
            <a:noFill/>
          </a:ln>
        </p:spPr>
        <p:txBody>
          <a:bodyPr wrap="none" rtlCol="0">
            <a:spAutoFit/>
          </a:bodyPr>
          <a:lstStyle/>
          <a:p>
            <a:pPr algn="ctr"/>
            <a:r>
              <a:rPr lang="en-GB" sz="1800" dirty="0">
                <a:solidFill>
                  <a:srgbClr val="003057"/>
                </a:solidFill>
              </a:rPr>
              <a:t>User-focused</a:t>
            </a:r>
          </a:p>
        </p:txBody>
      </p:sp>
      <p:sp>
        <p:nvSpPr>
          <p:cNvPr id="41" name="TextBox 40">
            <a:extLst>
              <a:ext uri="{FF2B5EF4-FFF2-40B4-BE49-F238E27FC236}">
                <a16:creationId xmlns:a16="http://schemas.microsoft.com/office/drawing/2014/main" id="{4BE88021-B86E-4015-9B93-D44B36E2EF3D}"/>
              </a:ext>
            </a:extLst>
          </p:cNvPr>
          <p:cNvSpPr txBox="1"/>
          <p:nvPr/>
        </p:nvSpPr>
        <p:spPr>
          <a:xfrm rot="16200000">
            <a:off x="-218056" y="2716591"/>
            <a:ext cx="880369" cy="369332"/>
          </a:xfrm>
          <a:prstGeom prst="rect">
            <a:avLst/>
          </a:prstGeom>
          <a:noFill/>
          <a:ln>
            <a:noFill/>
          </a:ln>
        </p:spPr>
        <p:txBody>
          <a:bodyPr wrap="none" rtlCol="0">
            <a:spAutoFit/>
          </a:bodyPr>
          <a:lstStyle/>
          <a:p>
            <a:pPr algn="ctr"/>
            <a:r>
              <a:rPr lang="en-GB" sz="1800" dirty="0">
                <a:solidFill>
                  <a:srgbClr val="003057"/>
                </a:solidFill>
              </a:rPr>
              <a:t>Known</a:t>
            </a:r>
          </a:p>
        </p:txBody>
      </p:sp>
      <p:sp>
        <p:nvSpPr>
          <p:cNvPr id="42" name="TextBox 41">
            <a:extLst>
              <a:ext uri="{FF2B5EF4-FFF2-40B4-BE49-F238E27FC236}">
                <a16:creationId xmlns:a16="http://schemas.microsoft.com/office/drawing/2014/main" id="{56AAB278-14DF-4549-9226-B1FBF0D7C749}"/>
              </a:ext>
            </a:extLst>
          </p:cNvPr>
          <p:cNvSpPr txBox="1"/>
          <p:nvPr/>
        </p:nvSpPr>
        <p:spPr>
          <a:xfrm rot="16200000">
            <a:off x="-352708" y="5397535"/>
            <a:ext cx="1149675" cy="369332"/>
          </a:xfrm>
          <a:prstGeom prst="rect">
            <a:avLst/>
          </a:prstGeom>
          <a:noFill/>
          <a:ln>
            <a:noFill/>
          </a:ln>
        </p:spPr>
        <p:txBody>
          <a:bodyPr wrap="none" rtlCol="0">
            <a:spAutoFit/>
          </a:bodyPr>
          <a:lstStyle/>
          <a:p>
            <a:pPr algn="ctr"/>
            <a:r>
              <a:rPr lang="en-GB" sz="1800" dirty="0">
                <a:solidFill>
                  <a:srgbClr val="003057"/>
                </a:solidFill>
              </a:rPr>
              <a:t>Unknown</a:t>
            </a:r>
          </a:p>
        </p:txBody>
      </p:sp>
      <p:graphicFrame>
        <p:nvGraphicFramePr>
          <p:cNvPr id="4" name="Diagram 3">
            <a:extLst>
              <a:ext uri="{FF2B5EF4-FFF2-40B4-BE49-F238E27FC236}">
                <a16:creationId xmlns:a16="http://schemas.microsoft.com/office/drawing/2014/main" id="{BD3CB407-DFCE-40C5-9AC9-B76709950A90}"/>
              </a:ext>
            </a:extLst>
          </p:cNvPr>
          <p:cNvGraphicFramePr/>
          <p:nvPr>
            <p:extLst>
              <p:ext uri="{D42A27DB-BD31-4B8C-83A1-F6EECF244321}">
                <p14:modId xmlns:p14="http://schemas.microsoft.com/office/powerpoint/2010/main" val="3273755315"/>
              </p:ext>
            </p:extLst>
          </p:nvPr>
        </p:nvGraphicFramePr>
        <p:xfrm>
          <a:off x="767673" y="1802147"/>
          <a:ext cx="5074739" cy="222622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58" name="Diagram 57">
            <a:extLst>
              <a:ext uri="{FF2B5EF4-FFF2-40B4-BE49-F238E27FC236}">
                <a16:creationId xmlns:a16="http://schemas.microsoft.com/office/drawing/2014/main" id="{9E9D9D89-3F8C-48CE-B664-53C28A681898}"/>
              </a:ext>
            </a:extLst>
          </p:cNvPr>
          <p:cNvGraphicFramePr/>
          <p:nvPr>
            <p:extLst>
              <p:ext uri="{D42A27DB-BD31-4B8C-83A1-F6EECF244321}">
                <p14:modId xmlns:p14="http://schemas.microsoft.com/office/powerpoint/2010/main" val="3966417333"/>
              </p:ext>
            </p:extLst>
          </p:nvPr>
        </p:nvGraphicFramePr>
        <p:xfrm>
          <a:off x="6649485" y="1826755"/>
          <a:ext cx="5074739" cy="2226227"/>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graphicFrame>
        <p:nvGraphicFramePr>
          <p:cNvPr id="59" name="Diagram 58">
            <a:extLst>
              <a:ext uri="{FF2B5EF4-FFF2-40B4-BE49-F238E27FC236}">
                <a16:creationId xmlns:a16="http://schemas.microsoft.com/office/drawing/2014/main" id="{3F9793CC-CE75-42BE-A21E-D31F710A66E7}"/>
              </a:ext>
            </a:extLst>
          </p:cNvPr>
          <p:cNvGraphicFramePr/>
          <p:nvPr>
            <p:extLst>
              <p:ext uri="{D42A27DB-BD31-4B8C-83A1-F6EECF244321}">
                <p14:modId xmlns:p14="http://schemas.microsoft.com/office/powerpoint/2010/main" val="1636274560"/>
              </p:ext>
            </p:extLst>
          </p:nvPr>
        </p:nvGraphicFramePr>
        <p:xfrm>
          <a:off x="776148" y="4469087"/>
          <a:ext cx="5074739" cy="2226227"/>
        </p:xfrm>
        <a:graphic>
          <a:graphicData uri="http://schemas.openxmlformats.org/drawingml/2006/diagram">
            <dgm:relIds xmlns:dgm="http://schemas.openxmlformats.org/drawingml/2006/diagram" xmlns:r="http://schemas.openxmlformats.org/officeDocument/2006/relationships" r:dm="rId16" r:lo="rId17" r:qs="rId18" r:cs="rId19"/>
          </a:graphicData>
        </a:graphic>
      </p:graphicFrame>
    </p:spTree>
    <p:extLst>
      <p:ext uri="{BB962C8B-B14F-4D97-AF65-F5344CB8AC3E}">
        <p14:creationId xmlns:p14="http://schemas.microsoft.com/office/powerpoint/2010/main" val="3011041049"/>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FD5C9-C8F2-44C8-81DD-CBCF34356F50}"/>
              </a:ext>
            </a:extLst>
          </p:cNvPr>
          <p:cNvSpPr>
            <a:spLocks noGrp="1"/>
          </p:cNvSpPr>
          <p:nvPr>
            <p:ph type="title"/>
          </p:nvPr>
        </p:nvSpPr>
        <p:spPr/>
        <p:txBody>
          <a:bodyPr/>
          <a:lstStyle/>
          <a:p>
            <a:r>
              <a:rPr lang="en-GB" dirty="0"/>
              <a:t>Question</a:t>
            </a:r>
          </a:p>
        </p:txBody>
      </p:sp>
      <p:sp>
        <p:nvSpPr>
          <p:cNvPr id="3" name="Text Placeholder 2">
            <a:extLst>
              <a:ext uri="{FF2B5EF4-FFF2-40B4-BE49-F238E27FC236}">
                <a16:creationId xmlns:a16="http://schemas.microsoft.com/office/drawing/2014/main" id="{A31ED394-D2CA-448F-B5E0-E2D0B809E4E7}"/>
              </a:ext>
            </a:extLst>
          </p:cNvPr>
          <p:cNvSpPr>
            <a:spLocks noGrp="1"/>
          </p:cNvSpPr>
          <p:nvPr>
            <p:ph type="body" sz="quarter" idx="12"/>
          </p:nvPr>
        </p:nvSpPr>
        <p:spPr>
          <a:xfrm>
            <a:off x="595915" y="4041281"/>
            <a:ext cx="9327356" cy="345351"/>
          </a:xfrm>
        </p:spPr>
        <p:txBody>
          <a:bodyPr/>
          <a:lstStyle/>
          <a:p>
            <a:r>
              <a:rPr lang="en-GB" dirty="0"/>
              <a:t>How confident are you your users are aware of these Cyber threats?</a:t>
            </a:r>
          </a:p>
        </p:txBody>
      </p:sp>
    </p:spTree>
    <p:extLst>
      <p:ext uri="{BB962C8B-B14F-4D97-AF65-F5344CB8AC3E}">
        <p14:creationId xmlns:p14="http://schemas.microsoft.com/office/powerpoint/2010/main" val="3354582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Rectangle 76">
            <a:extLst>
              <a:ext uri="{FF2B5EF4-FFF2-40B4-BE49-F238E27FC236}">
                <a16:creationId xmlns:a16="http://schemas.microsoft.com/office/drawing/2014/main" id="{9196F27D-DF35-4F56-862C-31C442C31B83}"/>
              </a:ext>
            </a:extLst>
          </p:cNvPr>
          <p:cNvSpPr/>
          <p:nvPr/>
        </p:nvSpPr>
        <p:spPr bwMode="auto">
          <a:xfrm>
            <a:off x="6217276" y="924262"/>
            <a:ext cx="6218239" cy="6070263"/>
          </a:xfrm>
          <a:prstGeom prst="rect">
            <a:avLst/>
          </a:prstGeom>
          <a:solidFill>
            <a:schemeClr val="bg1"/>
          </a:solidFill>
          <a:ln>
            <a:noFill/>
            <a:headEnd type="none" w="med" len="med"/>
            <a:tailEnd type="none" w="med" len="med"/>
          </a:ln>
          <a:effectLst>
            <a:outerShdw blurRad="254000" dist="50800" dir="2700000" algn="ctr" rotWithShape="0">
              <a:srgbClr val="000000">
                <a:alpha val="25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2" name="Content Placeholder 3">
            <a:extLst>
              <a:ext uri="{FF2B5EF4-FFF2-40B4-BE49-F238E27FC236}">
                <a16:creationId xmlns:a16="http://schemas.microsoft.com/office/drawing/2014/main" id="{AC664A53-9643-4CF4-9718-097F55E6CCE0}"/>
              </a:ext>
            </a:extLst>
          </p:cNvPr>
          <p:cNvSpPr txBox="1">
            <a:spLocks/>
          </p:cNvSpPr>
          <p:nvPr/>
        </p:nvSpPr>
        <p:spPr>
          <a:xfrm>
            <a:off x="6549974" y="1377955"/>
            <a:ext cx="4997481" cy="307777"/>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gradFill>
                  <a:gsLst>
                    <a:gs pos="1250">
                      <a:schemeClr val="tx1"/>
                    </a:gs>
                    <a:gs pos="100000">
                      <a:schemeClr val="tx1"/>
                    </a:gs>
                  </a:gsLst>
                  <a:lin ang="5400000" scaled="0"/>
                </a:gradFill>
                <a:latin typeface="+mn-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gradFill>
                  <a:gsLst>
                    <a:gs pos="1250">
                      <a:schemeClr val="tx1"/>
                    </a:gs>
                    <a:gs pos="100000">
                      <a:schemeClr val="tx1"/>
                    </a:gs>
                  </a:gsLst>
                  <a:lin ang="5400000" scaled="0"/>
                </a:gradFill>
                <a:latin typeface="+mn-lt"/>
                <a:ea typeface="+mn-ea"/>
                <a:cs typeface="+mn-cs"/>
              </a:defRPr>
            </a:lvl3pPr>
            <a:lvl4pPr marL="6858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000" dirty="0">
                <a:gradFill>
                  <a:gsLst>
                    <a:gs pos="1250">
                      <a:schemeClr val="accent1"/>
                    </a:gs>
                    <a:gs pos="100000">
                      <a:schemeClr val="accent1"/>
                    </a:gs>
                  </a:gsLst>
                  <a:lin ang="5400000" scaled="0"/>
                </a:gradFill>
                <a:latin typeface="+mj-lt"/>
              </a:rPr>
              <a:t>Areas to invest in</a:t>
            </a:r>
          </a:p>
        </p:txBody>
      </p:sp>
      <p:sp>
        <p:nvSpPr>
          <p:cNvPr id="56" name="Rectangle 55">
            <a:extLst>
              <a:ext uri="{FF2B5EF4-FFF2-40B4-BE49-F238E27FC236}">
                <a16:creationId xmlns:a16="http://schemas.microsoft.com/office/drawing/2014/main" id="{C62815A4-1524-40E4-BC77-5656AEC732C3}"/>
              </a:ext>
            </a:extLst>
          </p:cNvPr>
          <p:cNvSpPr/>
          <p:nvPr/>
        </p:nvSpPr>
        <p:spPr>
          <a:xfrm>
            <a:off x="7134514" y="2510239"/>
            <a:ext cx="4383764" cy="4216539"/>
          </a:xfrm>
          <a:prstGeom prst="rect">
            <a:avLst/>
          </a:prstGeom>
        </p:spPr>
        <p:txBody>
          <a:bodyPr wrap="none" lIns="0">
            <a:spAutoFit/>
          </a:bodyPr>
          <a:lstStyle/>
          <a:p>
            <a:pPr defTabSz="951304">
              <a:spcAft>
                <a:spcPts val="2448"/>
              </a:spcAft>
              <a:buSzPct val="90000"/>
            </a:pPr>
            <a:r>
              <a:rPr lang="en-US" sz="1600" dirty="0">
                <a:gradFill>
                  <a:gsLst>
                    <a:gs pos="47000">
                      <a:srgbClr val="282828"/>
                    </a:gs>
                    <a:gs pos="80000">
                      <a:srgbClr val="282828"/>
                    </a:gs>
                  </a:gsLst>
                  <a:lin ang="0" scaled="1"/>
                </a:gradFill>
                <a:latin typeface="Segoe UI Semibold"/>
                <a:cs typeface="Segoe UI" panose="020B0502040204020203" pitchFamily="34" charset="0"/>
              </a:rPr>
              <a:t>Next-generation security appliances/software </a:t>
            </a:r>
          </a:p>
          <a:p>
            <a:pPr defTabSz="951304">
              <a:spcAft>
                <a:spcPts val="2448"/>
              </a:spcAft>
              <a:buSzPct val="90000"/>
            </a:pPr>
            <a:r>
              <a:rPr lang="en-US" sz="1600" dirty="0">
                <a:gradFill>
                  <a:gsLst>
                    <a:gs pos="47000">
                      <a:srgbClr val="282828"/>
                    </a:gs>
                    <a:gs pos="80000">
                      <a:srgbClr val="282828"/>
                    </a:gs>
                  </a:gsLst>
                  <a:lin ang="0" scaled="1"/>
                </a:gradFill>
                <a:latin typeface="Segoe UI Semibold"/>
                <a:cs typeface="Segoe UI" panose="020B0502040204020203" pitchFamily="34" charset="0"/>
              </a:rPr>
              <a:t>Multi-Factor Authentication / Single Sign On</a:t>
            </a:r>
          </a:p>
          <a:p>
            <a:pPr defTabSz="951304">
              <a:spcAft>
                <a:spcPts val="2448"/>
              </a:spcAft>
              <a:buSzPct val="90000"/>
            </a:pPr>
            <a:r>
              <a:rPr lang="en-US" sz="1600" dirty="0">
                <a:gradFill>
                  <a:gsLst>
                    <a:gs pos="47000">
                      <a:srgbClr val="282828"/>
                    </a:gs>
                    <a:gs pos="80000">
                      <a:srgbClr val="282828"/>
                    </a:gs>
                  </a:gsLst>
                  <a:lin ang="0" scaled="1"/>
                </a:gradFill>
                <a:latin typeface="Segoe UI Semibold"/>
                <a:cs typeface="Segoe UI" panose="020B0502040204020203" pitchFamily="34" charset="0"/>
              </a:rPr>
              <a:t>Security / vulnerability audits</a:t>
            </a:r>
          </a:p>
          <a:p>
            <a:pPr defTabSz="951304">
              <a:spcAft>
                <a:spcPts val="2448"/>
              </a:spcAft>
              <a:buSzPct val="90000"/>
            </a:pPr>
            <a:r>
              <a:rPr lang="en-US" sz="1600" dirty="0">
                <a:gradFill>
                  <a:gsLst>
                    <a:gs pos="47000">
                      <a:srgbClr val="282828"/>
                    </a:gs>
                    <a:gs pos="80000">
                      <a:srgbClr val="282828"/>
                    </a:gs>
                  </a:gsLst>
                  <a:lin ang="0" scaled="1"/>
                </a:gradFill>
                <a:latin typeface="Segoe UI Semibold"/>
                <a:cs typeface="Segoe UI" panose="020B0502040204020203" pitchFamily="34" charset="0"/>
              </a:rPr>
              <a:t>Password management</a:t>
            </a:r>
          </a:p>
          <a:p>
            <a:pPr defTabSz="951304">
              <a:spcAft>
                <a:spcPts val="2448"/>
              </a:spcAft>
              <a:buSzPct val="90000"/>
            </a:pPr>
            <a:r>
              <a:rPr lang="en-US" sz="1600" dirty="0">
                <a:gradFill>
                  <a:gsLst>
                    <a:gs pos="47000">
                      <a:srgbClr val="282828"/>
                    </a:gs>
                    <a:gs pos="80000">
                      <a:srgbClr val="282828"/>
                    </a:gs>
                  </a:gsLst>
                  <a:lin ang="0" scaled="1"/>
                </a:gradFill>
                <a:latin typeface="Segoe UI Semibold"/>
                <a:cs typeface="Segoe UI" panose="020B0502040204020203" pitchFamily="34" charset="0"/>
              </a:rPr>
              <a:t>Dark web monitoring</a:t>
            </a:r>
          </a:p>
          <a:p>
            <a:pPr defTabSz="951304">
              <a:spcAft>
                <a:spcPts val="2448"/>
              </a:spcAft>
              <a:buSzPct val="90000"/>
            </a:pPr>
            <a:r>
              <a:rPr lang="en-US" sz="1600" dirty="0">
                <a:gradFill>
                  <a:gsLst>
                    <a:gs pos="47000">
                      <a:srgbClr val="282828"/>
                    </a:gs>
                    <a:gs pos="80000">
                      <a:srgbClr val="282828"/>
                    </a:gs>
                  </a:gsLst>
                  <a:lin ang="0" scaled="1"/>
                </a:gradFill>
                <a:latin typeface="Segoe UI Semibold"/>
                <a:cs typeface="Segoe UI" panose="020B0502040204020203" pitchFamily="34" charset="0"/>
              </a:rPr>
              <a:t>Web filtering / Mail filtering</a:t>
            </a:r>
          </a:p>
          <a:p>
            <a:pPr defTabSz="951304">
              <a:spcAft>
                <a:spcPts val="2448"/>
              </a:spcAft>
              <a:buSzPct val="90000"/>
            </a:pPr>
            <a:r>
              <a:rPr lang="en-US" sz="1600" dirty="0">
                <a:gradFill>
                  <a:gsLst>
                    <a:gs pos="47000">
                      <a:srgbClr val="282828"/>
                    </a:gs>
                    <a:gs pos="80000">
                      <a:srgbClr val="282828"/>
                    </a:gs>
                  </a:gsLst>
                  <a:lin ang="0" scaled="1"/>
                </a:gradFill>
                <a:latin typeface="Segoe UI Semibold"/>
                <a:cs typeface="Segoe UI" panose="020B0502040204020203" pitchFamily="34" charset="0"/>
              </a:rPr>
              <a:t>Zero trust configurations</a:t>
            </a:r>
          </a:p>
          <a:p>
            <a:pPr defTabSz="951304">
              <a:spcAft>
                <a:spcPts val="2448"/>
              </a:spcAft>
              <a:buSzPct val="90000"/>
            </a:pPr>
            <a:r>
              <a:rPr lang="en-US" sz="1600" dirty="0">
                <a:gradFill>
                  <a:gsLst>
                    <a:gs pos="47000">
                      <a:srgbClr val="282828"/>
                    </a:gs>
                    <a:gs pos="80000">
                      <a:srgbClr val="282828"/>
                    </a:gs>
                  </a:gsLst>
                  <a:lin ang="0" scaled="1"/>
                </a:gradFill>
                <a:latin typeface="Segoe UI Semibold"/>
                <a:cs typeface="Segoe UI" panose="020B0502040204020203" pitchFamily="34" charset="0"/>
              </a:rPr>
              <a:t>Proactive monitoring O365 / SOC / SIEM</a:t>
            </a:r>
          </a:p>
        </p:txBody>
      </p:sp>
      <p:grpSp>
        <p:nvGrpSpPr>
          <p:cNvPr id="76" name="Group 75">
            <a:extLst>
              <a:ext uri="{FF2B5EF4-FFF2-40B4-BE49-F238E27FC236}">
                <a16:creationId xmlns:a16="http://schemas.microsoft.com/office/drawing/2014/main" id="{C36C128B-3CDA-4E37-A219-2370816869C9}"/>
              </a:ext>
            </a:extLst>
          </p:cNvPr>
          <p:cNvGrpSpPr/>
          <p:nvPr/>
        </p:nvGrpSpPr>
        <p:grpSpPr>
          <a:xfrm>
            <a:off x="6645247" y="2563260"/>
            <a:ext cx="267388" cy="1396494"/>
            <a:chOff x="993125" y="4894862"/>
            <a:chExt cx="267388" cy="1396494"/>
          </a:xfrm>
        </p:grpSpPr>
        <p:sp>
          <p:nvSpPr>
            <p:cNvPr id="57" name="Freeform 13">
              <a:extLst>
                <a:ext uri="{FF2B5EF4-FFF2-40B4-BE49-F238E27FC236}">
                  <a16:creationId xmlns:a16="http://schemas.microsoft.com/office/drawing/2014/main" id="{EB24D074-891E-45E3-AD7F-FDC375B6FBD5}"/>
                </a:ext>
              </a:extLst>
            </p:cNvPr>
            <p:cNvSpPr>
              <a:spLocks/>
            </p:cNvSpPr>
            <p:nvPr/>
          </p:nvSpPr>
          <p:spPr bwMode="auto">
            <a:xfrm>
              <a:off x="993125" y="4894862"/>
              <a:ext cx="263914" cy="234770"/>
            </a:xfrm>
            <a:custGeom>
              <a:avLst/>
              <a:gdLst>
                <a:gd name="T0" fmla="*/ 211 w 262"/>
                <a:gd name="T1" fmla="*/ 130 h 235"/>
                <a:gd name="T2" fmla="*/ 211 w 262"/>
                <a:gd name="T3" fmla="*/ 130 h 235"/>
                <a:gd name="T4" fmla="*/ 125 w 262"/>
                <a:gd name="T5" fmla="*/ 216 h 235"/>
                <a:gd name="T6" fmla="*/ 144 w 262"/>
                <a:gd name="T7" fmla="*/ 235 h 235"/>
                <a:gd name="T8" fmla="*/ 262 w 262"/>
                <a:gd name="T9" fmla="*/ 117 h 235"/>
                <a:gd name="T10" fmla="*/ 145 w 262"/>
                <a:gd name="T11" fmla="*/ 0 h 235"/>
                <a:gd name="T12" fmla="*/ 126 w 262"/>
                <a:gd name="T13" fmla="*/ 18 h 235"/>
                <a:gd name="T14" fmla="*/ 211 w 262"/>
                <a:gd name="T15" fmla="*/ 104 h 235"/>
                <a:gd name="T16" fmla="*/ 0 w 262"/>
                <a:gd name="T17" fmla="*/ 104 h 235"/>
                <a:gd name="T18" fmla="*/ 0 w 262"/>
                <a:gd name="T19" fmla="*/ 130 h 235"/>
                <a:gd name="T20" fmla="*/ 211 w 262"/>
                <a:gd name="T21" fmla="*/ 130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2" h="235">
                  <a:moveTo>
                    <a:pt x="211" y="130"/>
                  </a:moveTo>
                  <a:lnTo>
                    <a:pt x="211" y="130"/>
                  </a:lnTo>
                  <a:lnTo>
                    <a:pt x="125" y="216"/>
                  </a:lnTo>
                  <a:lnTo>
                    <a:pt x="144" y="235"/>
                  </a:lnTo>
                  <a:lnTo>
                    <a:pt x="262" y="117"/>
                  </a:lnTo>
                  <a:lnTo>
                    <a:pt x="145" y="0"/>
                  </a:lnTo>
                  <a:lnTo>
                    <a:pt x="126" y="18"/>
                  </a:lnTo>
                  <a:lnTo>
                    <a:pt x="211" y="104"/>
                  </a:lnTo>
                  <a:lnTo>
                    <a:pt x="0" y="104"/>
                  </a:lnTo>
                  <a:lnTo>
                    <a:pt x="0" y="130"/>
                  </a:lnTo>
                  <a:lnTo>
                    <a:pt x="211" y="130"/>
                  </a:lnTo>
                  <a:close/>
                </a:path>
              </a:pathLst>
            </a:custGeom>
            <a:solidFill>
              <a:schemeClr val="accent1"/>
            </a:solidFill>
            <a:ln w="0">
              <a:noFill/>
              <a:prstDash val="solid"/>
              <a:round/>
              <a:headEnd/>
              <a:tailEnd/>
            </a:ln>
          </p:spPr>
          <p:txBody>
            <a:bodyPr vert="horz" wrap="square" lIns="93260" tIns="46630" rIns="93260" bIns="46630" numCol="1" anchor="t" anchorCtr="0" compatLnSpc="1">
              <a:prstTxWarp prst="textNoShape">
                <a:avLst/>
              </a:prstTxWarp>
            </a:bodyPr>
            <a:lstStyle/>
            <a:p>
              <a:pPr defTabSz="932563"/>
              <a:endParaRPr lang="en-US">
                <a:solidFill>
                  <a:srgbClr val="282828"/>
                </a:solidFill>
                <a:latin typeface="Segoe UI"/>
              </a:endParaRPr>
            </a:p>
          </p:txBody>
        </p:sp>
        <p:sp>
          <p:nvSpPr>
            <p:cNvPr id="58" name="Freeform 13">
              <a:extLst>
                <a:ext uri="{FF2B5EF4-FFF2-40B4-BE49-F238E27FC236}">
                  <a16:creationId xmlns:a16="http://schemas.microsoft.com/office/drawing/2014/main" id="{B0C8BD1A-4098-4369-AC61-5B4A300559B2}"/>
                </a:ext>
              </a:extLst>
            </p:cNvPr>
            <p:cNvSpPr>
              <a:spLocks/>
            </p:cNvSpPr>
            <p:nvPr/>
          </p:nvSpPr>
          <p:spPr bwMode="auto">
            <a:xfrm>
              <a:off x="994862" y="5475724"/>
              <a:ext cx="263914" cy="234770"/>
            </a:xfrm>
            <a:custGeom>
              <a:avLst/>
              <a:gdLst>
                <a:gd name="T0" fmla="*/ 211 w 262"/>
                <a:gd name="T1" fmla="*/ 130 h 235"/>
                <a:gd name="T2" fmla="*/ 211 w 262"/>
                <a:gd name="T3" fmla="*/ 130 h 235"/>
                <a:gd name="T4" fmla="*/ 125 w 262"/>
                <a:gd name="T5" fmla="*/ 216 h 235"/>
                <a:gd name="T6" fmla="*/ 144 w 262"/>
                <a:gd name="T7" fmla="*/ 235 h 235"/>
                <a:gd name="T8" fmla="*/ 262 w 262"/>
                <a:gd name="T9" fmla="*/ 117 h 235"/>
                <a:gd name="T10" fmla="*/ 145 w 262"/>
                <a:gd name="T11" fmla="*/ 0 h 235"/>
                <a:gd name="T12" fmla="*/ 126 w 262"/>
                <a:gd name="T13" fmla="*/ 18 h 235"/>
                <a:gd name="T14" fmla="*/ 211 w 262"/>
                <a:gd name="T15" fmla="*/ 104 h 235"/>
                <a:gd name="T16" fmla="*/ 0 w 262"/>
                <a:gd name="T17" fmla="*/ 104 h 235"/>
                <a:gd name="T18" fmla="*/ 0 w 262"/>
                <a:gd name="T19" fmla="*/ 130 h 235"/>
                <a:gd name="T20" fmla="*/ 211 w 262"/>
                <a:gd name="T21" fmla="*/ 130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2" h="235">
                  <a:moveTo>
                    <a:pt x="211" y="130"/>
                  </a:moveTo>
                  <a:lnTo>
                    <a:pt x="211" y="130"/>
                  </a:lnTo>
                  <a:lnTo>
                    <a:pt x="125" y="216"/>
                  </a:lnTo>
                  <a:lnTo>
                    <a:pt x="144" y="235"/>
                  </a:lnTo>
                  <a:lnTo>
                    <a:pt x="262" y="117"/>
                  </a:lnTo>
                  <a:lnTo>
                    <a:pt x="145" y="0"/>
                  </a:lnTo>
                  <a:lnTo>
                    <a:pt x="126" y="18"/>
                  </a:lnTo>
                  <a:lnTo>
                    <a:pt x="211" y="104"/>
                  </a:lnTo>
                  <a:lnTo>
                    <a:pt x="0" y="104"/>
                  </a:lnTo>
                  <a:lnTo>
                    <a:pt x="0" y="130"/>
                  </a:lnTo>
                  <a:lnTo>
                    <a:pt x="211" y="130"/>
                  </a:lnTo>
                  <a:close/>
                </a:path>
              </a:pathLst>
            </a:custGeom>
            <a:solidFill>
              <a:schemeClr val="accent1"/>
            </a:solidFill>
            <a:ln w="0">
              <a:noFill/>
              <a:prstDash val="solid"/>
              <a:round/>
              <a:headEnd/>
              <a:tailEnd/>
            </a:ln>
          </p:spPr>
          <p:txBody>
            <a:bodyPr vert="horz" wrap="square" lIns="93260" tIns="46630" rIns="93260" bIns="46630" numCol="1" anchor="t" anchorCtr="0" compatLnSpc="1">
              <a:prstTxWarp prst="textNoShape">
                <a:avLst/>
              </a:prstTxWarp>
            </a:bodyPr>
            <a:lstStyle/>
            <a:p>
              <a:pPr defTabSz="932563"/>
              <a:endParaRPr lang="en-US">
                <a:solidFill>
                  <a:srgbClr val="282828"/>
                </a:solidFill>
                <a:latin typeface="Segoe UI"/>
              </a:endParaRPr>
            </a:p>
          </p:txBody>
        </p:sp>
        <p:sp>
          <p:nvSpPr>
            <p:cNvPr id="59" name="Freeform 13">
              <a:extLst>
                <a:ext uri="{FF2B5EF4-FFF2-40B4-BE49-F238E27FC236}">
                  <a16:creationId xmlns:a16="http://schemas.microsoft.com/office/drawing/2014/main" id="{C734BF15-19B4-4A01-8BBA-8745C6336FF0}"/>
                </a:ext>
              </a:extLst>
            </p:cNvPr>
            <p:cNvSpPr>
              <a:spLocks/>
            </p:cNvSpPr>
            <p:nvPr/>
          </p:nvSpPr>
          <p:spPr bwMode="auto">
            <a:xfrm>
              <a:off x="996599" y="6056586"/>
              <a:ext cx="263914" cy="234770"/>
            </a:xfrm>
            <a:custGeom>
              <a:avLst/>
              <a:gdLst>
                <a:gd name="T0" fmla="*/ 211 w 262"/>
                <a:gd name="T1" fmla="*/ 130 h 235"/>
                <a:gd name="T2" fmla="*/ 211 w 262"/>
                <a:gd name="T3" fmla="*/ 130 h 235"/>
                <a:gd name="T4" fmla="*/ 125 w 262"/>
                <a:gd name="T5" fmla="*/ 216 h 235"/>
                <a:gd name="T6" fmla="*/ 144 w 262"/>
                <a:gd name="T7" fmla="*/ 235 h 235"/>
                <a:gd name="T8" fmla="*/ 262 w 262"/>
                <a:gd name="T9" fmla="*/ 117 h 235"/>
                <a:gd name="T10" fmla="*/ 145 w 262"/>
                <a:gd name="T11" fmla="*/ 0 h 235"/>
                <a:gd name="T12" fmla="*/ 126 w 262"/>
                <a:gd name="T13" fmla="*/ 18 h 235"/>
                <a:gd name="T14" fmla="*/ 211 w 262"/>
                <a:gd name="T15" fmla="*/ 104 h 235"/>
                <a:gd name="T16" fmla="*/ 0 w 262"/>
                <a:gd name="T17" fmla="*/ 104 h 235"/>
                <a:gd name="T18" fmla="*/ 0 w 262"/>
                <a:gd name="T19" fmla="*/ 130 h 235"/>
                <a:gd name="T20" fmla="*/ 211 w 262"/>
                <a:gd name="T21" fmla="*/ 130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2" h="235">
                  <a:moveTo>
                    <a:pt x="211" y="130"/>
                  </a:moveTo>
                  <a:lnTo>
                    <a:pt x="211" y="130"/>
                  </a:lnTo>
                  <a:lnTo>
                    <a:pt x="125" y="216"/>
                  </a:lnTo>
                  <a:lnTo>
                    <a:pt x="144" y="235"/>
                  </a:lnTo>
                  <a:lnTo>
                    <a:pt x="262" y="117"/>
                  </a:lnTo>
                  <a:lnTo>
                    <a:pt x="145" y="0"/>
                  </a:lnTo>
                  <a:lnTo>
                    <a:pt x="126" y="18"/>
                  </a:lnTo>
                  <a:lnTo>
                    <a:pt x="211" y="104"/>
                  </a:lnTo>
                  <a:lnTo>
                    <a:pt x="0" y="104"/>
                  </a:lnTo>
                  <a:lnTo>
                    <a:pt x="0" y="130"/>
                  </a:lnTo>
                  <a:lnTo>
                    <a:pt x="211" y="130"/>
                  </a:lnTo>
                  <a:close/>
                </a:path>
              </a:pathLst>
            </a:custGeom>
            <a:solidFill>
              <a:schemeClr val="accent1"/>
            </a:solidFill>
            <a:ln w="0">
              <a:noFill/>
              <a:prstDash val="solid"/>
              <a:round/>
              <a:headEnd/>
              <a:tailEnd/>
            </a:ln>
          </p:spPr>
          <p:txBody>
            <a:bodyPr vert="horz" wrap="square" lIns="93260" tIns="46630" rIns="93260" bIns="46630" numCol="1" anchor="t" anchorCtr="0" compatLnSpc="1">
              <a:prstTxWarp prst="textNoShape">
                <a:avLst/>
              </a:prstTxWarp>
            </a:bodyPr>
            <a:lstStyle/>
            <a:p>
              <a:pPr defTabSz="932563"/>
              <a:endParaRPr lang="en-US">
                <a:solidFill>
                  <a:srgbClr val="282828"/>
                </a:solidFill>
                <a:latin typeface="Segoe UI"/>
              </a:endParaRPr>
            </a:p>
          </p:txBody>
        </p:sp>
      </p:grpSp>
      <p:grpSp>
        <p:nvGrpSpPr>
          <p:cNvPr id="65" name="Group 64">
            <a:extLst>
              <a:ext uri="{FF2B5EF4-FFF2-40B4-BE49-F238E27FC236}">
                <a16:creationId xmlns:a16="http://schemas.microsoft.com/office/drawing/2014/main" id="{64DFFA0B-0042-40B5-95BA-B96E4699BF8F}"/>
              </a:ext>
            </a:extLst>
          </p:cNvPr>
          <p:cNvGrpSpPr/>
          <p:nvPr/>
        </p:nvGrpSpPr>
        <p:grpSpPr>
          <a:xfrm>
            <a:off x="788061" y="1726964"/>
            <a:ext cx="4868297" cy="4763489"/>
            <a:chOff x="788061" y="1294596"/>
            <a:chExt cx="4868297" cy="4763489"/>
          </a:xfrm>
        </p:grpSpPr>
        <p:cxnSp>
          <p:nvCxnSpPr>
            <p:cNvPr id="9" name="Straight Connector 8">
              <a:extLst>
                <a:ext uri="{FF2B5EF4-FFF2-40B4-BE49-F238E27FC236}">
                  <a16:creationId xmlns:a16="http://schemas.microsoft.com/office/drawing/2014/main" id="{E6EC3E15-4484-4A9F-9244-BFCDC27C4CFD}"/>
                </a:ext>
              </a:extLst>
            </p:cNvPr>
            <p:cNvCxnSpPr>
              <a:stCxn id="42" idx="6"/>
              <a:endCxn id="36" idx="2"/>
            </p:cNvCxnSpPr>
            <p:nvPr/>
          </p:nvCxnSpPr>
          <p:spPr>
            <a:xfrm>
              <a:off x="2231914" y="2373170"/>
              <a:ext cx="1979254" cy="751398"/>
            </a:xfrm>
            <a:prstGeom prst="line">
              <a:avLst/>
            </a:prstGeom>
            <a:ln w="1905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127402BC-E995-47B9-BEA9-0BCF94EAF535}"/>
                </a:ext>
              </a:extLst>
            </p:cNvPr>
            <p:cNvSpPr/>
            <p:nvPr/>
          </p:nvSpPr>
          <p:spPr>
            <a:xfrm>
              <a:off x="3370358" y="5026644"/>
              <a:ext cx="2286000" cy="274320"/>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895922" fontAlgn="base">
                <a:spcAft>
                  <a:spcPct val="0"/>
                </a:spcAft>
                <a:defRPr/>
              </a:pPr>
              <a:r>
                <a:rPr lang="en-US" sz="1400" kern="0" dirty="0">
                  <a:gradFill>
                    <a:gsLst>
                      <a:gs pos="0">
                        <a:schemeClr val="tx1"/>
                      </a:gs>
                      <a:gs pos="100000">
                        <a:schemeClr val="tx1"/>
                      </a:gs>
                    </a:gsLst>
                    <a:lin ang="5400000" scaled="0"/>
                  </a:gradFill>
                  <a:latin typeface="Segoe UI Semibold" panose="020B0702040204020203" pitchFamily="34" charset="0"/>
                  <a:cs typeface="Segoe UI Semibold" panose="020B0702040204020203" pitchFamily="34" charset="0"/>
                </a:rPr>
                <a:t>Patching</a:t>
              </a:r>
            </a:p>
          </p:txBody>
        </p:sp>
        <p:sp>
          <p:nvSpPr>
            <p:cNvPr id="17" name="Rectangle 16">
              <a:extLst>
                <a:ext uri="{FF2B5EF4-FFF2-40B4-BE49-F238E27FC236}">
                  <a16:creationId xmlns:a16="http://schemas.microsoft.com/office/drawing/2014/main" id="{4B13D87A-C467-4641-9BBF-31866C81B49A}"/>
                </a:ext>
              </a:extLst>
            </p:cNvPr>
            <p:cNvSpPr/>
            <p:nvPr/>
          </p:nvSpPr>
          <p:spPr>
            <a:xfrm>
              <a:off x="788061" y="5783765"/>
              <a:ext cx="2286000" cy="274320"/>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895922" fontAlgn="base">
                <a:spcAft>
                  <a:spcPct val="0"/>
                </a:spcAft>
                <a:defRPr/>
              </a:pPr>
              <a:r>
                <a:rPr lang="en-US" sz="1400" kern="0" dirty="0">
                  <a:gradFill>
                    <a:gsLst>
                      <a:gs pos="0">
                        <a:schemeClr val="tx1"/>
                      </a:gs>
                      <a:gs pos="100000">
                        <a:schemeClr val="tx1"/>
                      </a:gs>
                    </a:gsLst>
                    <a:lin ang="5400000" scaled="0"/>
                  </a:gradFill>
                  <a:latin typeface="Segoe UI Semibold" panose="020B0702040204020203" pitchFamily="34" charset="0"/>
                  <a:cs typeface="Segoe UI Semibold" panose="020B0702040204020203" pitchFamily="34" charset="0"/>
                </a:rPr>
                <a:t>Remote access</a:t>
              </a:r>
            </a:p>
          </p:txBody>
        </p:sp>
        <p:sp>
          <p:nvSpPr>
            <p:cNvPr id="23" name="Rectangle 22">
              <a:extLst>
                <a:ext uri="{FF2B5EF4-FFF2-40B4-BE49-F238E27FC236}">
                  <a16:creationId xmlns:a16="http://schemas.microsoft.com/office/drawing/2014/main" id="{4E91B3CA-3ADE-404D-927D-E0FA2BE12150}"/>
                </a:ext>
              </a:extLst>
            </p:cNvPr>
            <p:cNvSpPr/>
            <p:nvPr/>
          </p:nvSpPr>
          <p:spPr>
            <a:xfrm>
              <a:off x="788061" y="4274305"/>
              <a:ext cx="2286000" cy="274320"/>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895922">
                <a:spcAft>
                  <a:spcPct val="0"/>
                </a:spcAft>
                <a:defRPr/>
              </a:pPr>
              <a:r>
                <a:rPr lang="en-US" sz="1400" kern="0" dirty="0">
                  <a:gradFill>
                    <a:gsLst>
                      <a:gs pos="0">
                        <a:schemeClr val="tx1"/>
                      </a:gs>
                      <a:gs pos="100000">
                        <a:schemeClr val="tx1"/>
                      </a:gs>
                    </a:gsLst>
                    <a:lin ang="5400000" scaled="0"/>
                  </a:gradFill>
                  <a:latin typeface="Segoe UI Semibold" panose="020B0702040204020203" pitchFamily="34" charset="0"/>
                  <a:cs typeface="Segoe UI Semibold" panose="020B0702040204020203" pitchFamily="34" charset="0"/>
                </a:rPr>
                <a:t>Credentials</a:t>
              </a:r>
              <a:endParaRPr lang="en-US" sz="1600" dirty="0">
                <a:gradFill>
                  <a:gsLst>
                    <a:gs pos="0">
                      <a:schemeClr val="tx1"/>
                    </a:gs>
                    <a:gs pos="100000">
                      <a:schemeClr val="tx1"/>
                    </a:gs>
                  </a:gsLst>
                  <a:lin ang="5400000" scaled="0"/>
                </a:gradFill>
                <a:latin typeface="Segoe UI Semibold" panose="020B0702040204020203" pitchFamily="34" charset="0"/>
                <a:cs typeface="Segoe UI Semibold" panose="020B0702040204020203" pitchFamily="34" charset="0"/>
              </a:endParaRPr>
            </a:p>
          </p:txBody>
        </p:sp>
        <p:sp>
          <p:nvSpPr>
            <p:cNvPr id="31" name="Rectangle 30">
              <a:extLst>
                <a:ext uri="{FF2B5EF4-FFF2-40B4-BE49-F238E27FC236}">
                  <a16:creationId xmlns:a16="http://schemas.microsoft.com/office/drawing/2014/main" id="{04A9A8E7-4ED5-44E8-A5F4-7B5EEF1278DE}"/>
                </a:ext>
              </a:extLst>
            </p:cNvPr>
            <p:cNvSpPr/>
            <p:nvPr/>
          </p:nvSpPr>
          <p:spPr>
            <a:xfrm>
              <a:off x="3370358" y="3533810"/>
              <a:ext cx="2286000" cy="274320"/>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895922" fontAlgn="base">
                <a:spcAft>
                  <a:spcPct val="0"/>
                </a:spcAft>
                <a:defRPr/>
              </a:pPr>
              <a:r>
                <a:rPr lang="en-US" sz="1400" kern="0" dirty="0">
                  <a:gradFill>
                    <a:gsLst>
                      <a:gs pos="0">
                        <a:schemeClr val="tx1"/>
                      </a:gs>
                      <a:gs pos="100000">
                        <a:schemeClr val="tx1"/>
                      </a:gs>
                    </a:gsLst>
                    <a:lin ang="5400000" scaled="0"/>
                  </a:gradFill>
                  <a:latin typeface="Segoe UI Semibold" panose="020B0702040204020203" pitchFamily="34" charset="0"/>
                  <a:cs typeface="Segoe UI Semibold" panose="020B0702040204020203" pitchFamily="34" charset="0"/>
                </a:rPr>
                <a:t>Education</a:t>
              </a:r>
            </a:p>
          </p:txBody>
        </p:sp>
        <p:sp>
          <p:nvSpPr>
            <p:cNvPr id="37" name="Rectangle 36">
              <a:extLst>
                <a:ext uri="{FF2B5EF4-FFF2-40B4-BE49-F238E27FC236}">
                  <a16:creationId xmlns:a16="http://schemas.microsoft.com/office/drawing/2014/main" id="{9F066DAD-FE93-4885-A5C9-525B780E3C17}"/>
                </a:ext>
              </a:extLst>
            </p:cNvPr>
            <p:cNvSpPr/>
            <p:nvPr/>
          </p:nvSpPr>
          <p:spPr>
            <a:xfrm>
              <a:off x="788061" y="2768565"/>
              <a:ext cx="2286000" cy="274320"/>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895922" fontAlgn="base">
                <a:spcAft>
                  <a:spcPct val="0"/>
                </a:spcAft>
                <a:defRPr/>
              </a:pPr>
              <a:r>
                <a:rPr lang="en-US" sz="1400" kern="0" dirty="0">
                  <a:gradFill>
                    <a:gsLst>
                      <a:gs pos="0">
                        <a:schemeClr val="tx1"/>
                      </a:gs>
                      <a:gs pos="100000">
                        <a:schemeClr val="tx1"/>
                      </a:gs>
                    </a:gsLst>
                    <a:lin ang="5400000" scaled="0"/>
                  </a:gradFill>
                  <a:latin typeface="Segoe UI Semibold" panose="020B0702040204020203" pitchFamily="34" charset="0"/>
                  <a:cs typeface="Segoe UI Semibold" panose="020B0702040204020203" pitchFamily="34" charset="0"/>
                </a:rPr>
                <a:t>Home networks</a:t>
              </a:r>
            </a:p>
          </p:txBody>
        </p:sp>
        <p:grpSp>
          <p:nvGrpSpPr>
            <p:cNvPr id="20" name="Group 19">
              <a:extLst>
                <a:ext uri="{FF2B5EF4-FFF2-40B4-BE49-F238E27FC236}">
                  <a16:creationId xmlns:a16="http://schemas.microsoft.com/office/drawing/2014/main" id="{54477A60-C682-4339-BC06-ABD7F5A94933}"/>
                </a:ext>
              </a:extLst>
            </p:cNvPr>
            <p:cNvGrpSpPr/>
            <p:nvPr/>
          </p:nvGrpSpPr>
          <p:grpSpPr>
            <a:xfrm>
              <a:off x="1587256" y="5034955"/>
              <a:ext cx="687610" cy="687610"/>
              <a:chOff x="1611292" y="2776533"/>
              <a:chExt cx="736483" cy="736483"/>
            </a:xfrm>
          </p:grpSpPr>
          <p:grpSp>
            <p:nvGrpSpPr>
              <p:cNvPr id="44" name="Group 43">
                <a:extLst>
                  <a:ext uri="{FF2B5EF4-FFF2-40B4-BE49-F238E27FC236}">
                    <a16:creationId xmlns:a16="http://schemas.microsoft.com/office/drawing/2014/main" id="{D4605115-E133-F145-817D-4B06C774FB34}"/>
                  </a:ext>
                </a:extLst>
              </p:cNvPr>
              <p:cNvGrpSpPr/>
              <p:nvPr/>
            </p:nvGrpSpPr>
            <p:grpSpPr>
              <a:xfrm>
                <a:off x="1611292" y="2776533"/>
                <a:ext cx="736483" cy="736483"/>
                <a:chOff x="8531052" y="1407263"/>
                <a:chExt cx="905081" cy="905081"/>
              </a:xfrm>
            </p:grpSpPr>
            <p:sp useBgFill="1">
              <p:nvSpPr>
                <p:cNvPr id="46" name="Oval 45">
                  <a:extLst>
                    <a:ext uri="{FF2B5EF4-FFF2-40B4-BE49-F238E27FC236}">
                      <a16:creationId xmlns:a16="http://schemas.microsoft.com/office/drawing/2014/main" id="{55ED9F89-4221-664A-8EBF-2E9A2B862A54}"/>
                    </a:ext>
                  </a:extLst>
                </p:cNvPr>
                <p:cNvSpPr/>
                <p:nvPr/>
              </p:nvSpPr>
              <p:spPr bwMode="auto">
                <a:xfrm>
                  <a:off x="8531052" y="1407263"/>
                  <a:ext cx="905081" cy="905081"/>
                </a:xfrm>
                <a:prstGeom prst="ellipse">
                  <a:avLst/>
                </a:prstGeom>
                <a:ln>
                  <a:noFill/>
                  <a:prstDash val="dash"/>
                </a:ln>
              </p:spPr>
              <p:txBody>
                <a:bodyPr wrap="square" lIns="0" tIns="0" rIns="0" bIns="0" rtlCol="0"/>
                <a:lstStyle/>
                <a:p>
                  <a:pPr defTabSz="635722">
                    <a:defRPr/>
                  </a:pPr>
                  <a:endParaRPr lang="en-US" sz="1250">
                    <a:solidFill>
                      <a:prstClr val="black"/>
                    </a:solidFill>
                    <a:latin typeface="Calibri"/>
                  </a:endParaRPr>
                </a:p>
              </p:txBody>
            </p:sp>
            <p:sp>
              <p:nvSpPr>
                <p:cNvPr id="47" name="Oval 46">
                  <a:extLst>
                    <a:ext uri="{FF2B5EF4-FFF2-40B4-BE49-F238E27FC236}">
                      <a16:creationId xmlns:a16="http://schemas.microsoft.com/office/drawing/2014/main" id="{D2597993-DD6B-EA4B-B6A5-B5455F91638E}"/>
                    </a:ext>
                  </a:extLst>
                </p:cNvPr>
                <p:cNvSpPr/>
                <p:nvPr/>
              </p:nvSpPr>
              <p:spPr bwMode="auto">
                <a:xfrm>
                  <a:off x="8587588" y="1463799"/>
                  <a:ext cx="792008" cy="792008"/>
                </a:xfrm>
                <a:prstGeom prst="ellipse">
                  <a:avLst/>
                </a:prstGeom>
                <a:solidFill>
                  <a:schemeClr val="bg1"/>
                </a:solidFill>
                <a:ln w="19050">
                  <a:solidFill>
                    <a:schemeClr val="accent1"/>
                  </a:solidFill>
                </a:ln>
                <a:effectLst/>
              </p:spPr>
              <p:txBody>
                <a:bodyPr wrap="square" lIns="0" tIns="0" rIns="0" bIns="0" rtlCol="0"/>
                <a:lstStyle/>
                <a:p>
                  <a:pPr defTabSz="635722"/>
                  <a:endParaRPr lang="en-US" sz="1250">
                    <a:solidFill>
                      <a:prstClr val="black"/>
                    </a:solidFill>
                    <a:latin typeface="Calibri"/>
                  </a:endParaRPr>
                </a:p>
              </p:txBody>
            </p:sp>
          </p:grpSp>
          <p:pic>
            <p:nvPicPr>
              <p:cNvPr id="6" name="Graphic 5">
                <a:extLst>
                  <a:ext uri="{FF2B5EF4-FFF2-40B4-BE49-F238E27FC236}">
                    <a16:creationId xmlns:a16="http://schemas.microsoft.com/office/drawing/2014/main" id="{C9E92FC7-739C-E248-AC94-7A8543D0D784}"/>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6200000">
                <a:off x="1812611" y="2922116"/>
                <a:ext cx="333845" cy="320492"/>
              </a:xfrm>
              <a:prstGeom prst="rect">
                <a:avLst/>
              </a:prstGeom>
            </p:spPr>
          </p:pic>
          <p:pic>
            <p:nvPicPr>
              <p:cNvPr id="50" name="Picture 49">
                <a:extLst>
                  <a:ext uri="{FF2B5EF4-FFF2-40B4-BE49-F238E27FC236}">
                    <a16:creationId xmlns:a16="http://schemas.microsoft.com/office/drawing/2014/main" id="{C910E68C-937A-6B49-925C-DBFB03E7D473}"/>
                  </a:ext>
                </a:extLst>
              </p:cNvPr>
              <p:cNvPicPr>
                <a:picLocks noChangeAspect="1"/>
              </p:cNvPicPr>
              <p:nvPr/>
            </p:nvPicPr>
            <p:blipFill>
              <a:blip r:embed="rId5"/>
              <a:stretch>
                <a:fillRect/>
              </a:stretch>
            </p:blipFill>
            <p:spPr>
              <a:xfrm>
                <a:off x="1864832" y="3185013"/>
                <a:ext cx="229403" cy="229403"/>
              </a:xfrm>
              <a:prstGeom prst="rect">
                <a:avLst/>
              </a:prstGeom>
            </p:spPr>
          </p:pic>
        </p:grpSp>
        <p:grpSp>
          <p:nvGrpSpPr>
            <p:cNvPr id="18" name="Group 17">
              <a:extLst>
                <a:ext uri="{FF2B5EF4-FFF2-40B4-BE49-F238E27FC236}">
                  <a16:creationId xmlns:a16="http://schemas.microsoft.com/office/drawing/2014/main" id="{84FF58B7-E76B-4A62-8E74-7C05306F8BD4}"/>
                </a:ext>
              </a:extLst>
            </p:cNvPr>
            <p:cNvGrpSpPr/>
            <p:nvPr/>
          </p:nvGrpSpPr>
          <p:grpSpPr>
            <a:xfrm>
              <a:off x="4169553" y="4283559"/>
              <a:ext cx="687610" cy="687610"/>
              <a:chOff x="1288501" y="3780740"/>
              <a:chExt cx="736483" cy="736483"/>
            </a:xfrm>
          </p:grpSpPr>
          <p:grpSp>
            <p:nvGrpSpPr>
              <p:cNvPr id="19" name="Group 18">
                <a:extLst>
                  <a:ext uri="{FF2B5EF4-FFF2-40B4-BE49-F238E27FC236}">
                    <a16:creationId xmlns:a16="http://schemas.microsoft.com/office/drawing/2014/main" id="{0B97A6D6-6CF1-4430-B7E5-C666CC735908}"/>
                  </a:ext>
                </a:extLst>
              </p:cNvPr>
              <p:cNvGrpSpPr/>
              <p:nvPr/>
            </p:nvGrpSpPr>
            <p:grpSpPr>
              <a:xfrm>
                <a:off x="1288501" y="3780740"/>
                <a:ext cx="736483" cy="736483"/>
                <a:chOff x="6827024" y="3127501"/>
                <a:chExt cx="905081" cy="905081"/>
              </a:xfrm>
            </p:grpSpPr>
            <p:sp useBgFill="1">
              <p:nvSpPr>
                <p:cNvPr id="21" name="Oval 20">
                  <a:extLst>
                    <a:ext uri="{FF2B5EF4-FFF2-40B4-BE49-F238E27FC236}">
                      <a16:creationId xmlns:a16="http://schemas.microsoft.com/office/drawing/2014/main" id="{8B41232C-7174-4452-B3EC-BCACE68D0B14}"/>
                    </a:ext>
                  </a:extLst>
                </p:cNvPr>
                <p:cNvSpPr/>
                <p:nvPr/>
              </p:nvSpPr>
              <p:spPr bwMode="auto">
                <a:xfrm>
                  <a:off x="6827024" y="3127501"/>
                  <a:ext cx="905081" cy="905081"/>
                </a:xfrm>
                <a:prstGeom prst="ellipse">
                  <a:avLst/>
                </a:prstGeom>
                <a:ln>
                  <a:noFill/>
                  <a:prstDash val="dash"/>
                </a:ln>
              </p:spPr>
              <p:txBody>
                <a:bodyPr wrap="square" lIns="0" tIns="0" rIns="0" bIns="0" rtlCol="0"/>
                <a:lstStyle/>
                <a:p>
                  <a:pPr defTabSz="635722">
                    <a:defRPr/>
                  </a:pPr>
                  <a:endParaRPr lang="en-US" sz="1250">
                    <a:solidFill>
                      <a:prstClr val="black"/>
                    </a:solidFill>
                    <a:latin typeface="Calibri"/>
                  </a:endParaRPr>
                </a:p>
              </p:txBody>
            </p:sp>
            <p:sp>
              <p:nvSpPr>
                <p:cNvPr id="22" name="Oval 21">
                  <a:extLst>
                    <a:ext uri="{FF2B5EF4-FFF2-40B4-BE49-F238E27FC236}">
                      <a16:creationId xmlns:a16="http://schemas.microsoft.com/office/drawing/2014/main" id="{2B281D72-70DF-4534-A822-BB35916E174C}"/>
                    </a:ext>
                  </a:extLst>
                </p:cNvPr>
                <p:cNvSpPr/>
                <p:nvPr/>
              </p:nvSpPr>
              <p:spPr bwMode="auto">
                <a:xfrm>
                  <a:off x="6881800" y="3182277"/>
                  <a:ext cx="795528" cy="795528"/>
                </a:xfrm>
                <a:prstGeom prst="ellipse">
                  <a:avLst/>
                </a:prstGeom>
                <a:solidFill>
                  <a:schemeClr val="bg1"/>
                </a:solidFill>
                <a:ln w="19050">
                  <a:solidFill>
                    <a:schemeClr val="accent1"/>
                  </a:solidFill>
                </a:ln>
                <a:effectLst/>
              </p:spPr>
              <p:txBody>
                <a:bodyPr wrap="square" lIns="0" tIns="0" rIns="0" bIns="0" rtlCol="0"/>
                <a:lstStyle/>
                <a:p>
                  <a:pPr defTabSz="635722"/>
                  <a:endParaRPr lang="en-US" sz="1250">
                    <a:solidFill>
                      <a:prstClr val="black"/>
                    </a:solidFill>
                    <a:latin typeface="Calibri"/>
                  </a:endParaRPr>
                </a:p>
              </p:txBody>
            </p:sp>
          </p:grpSp>
          <p:pic>
            <p:nvPicPr>
              <p:cNvPr id="51" name="Picture 50">
                <a:extLst>
                  <a:ext uri="{FF2B5EF4-FFF2-40B4-BE49-F238E27FC236}">
                    <a16:creationId xmlns:a16="http://schemas.microsoft.com/office/drawing/2014/main" id="{46E09147-EA2E-CE48-A0A9-8A227EAF6E4E}"/>
                  </a:ext>
                </a:extLst>
              </p:cNvPr>
              <p:cNvPicPr>
                <a:picLocks noChangeAspect="1"/>
              </p:cNvPicPr>
              <p:nvPr/>
            </p:nvPicPr>
            <p:blipFill>
              <a:blip r:embed="rId6"/>
              <a:stretch>
                <a:fillRect/>
              </a:stretch>
            </p:blipFill>
            <p:spPr>
              <a:xfrm>
                <a:off x="1518156" y="4001545"/>
                <a:ext cx="305335" cy="305335"/>
              </a:xfrm>
              <a:prstGeom prst="rect">
                <a:avLst/>
              </a:prstGeom>
            </p:spPr>
          </p:pic>
        </p:grpSp>
        <p:grpSp>
          <p:nvGrpSpPr>
            <p:cNvPr id="33" name="Group 32">
              <a:extLst>
                <a:ext uri="{FF2B5EF4-FFF2-40B4-BE49-F238E27FC236}">
                  <a16:creationId xmlns:a16="http://schemas.microsoft.com/office/drawing/2014/main" id="{614ED68F-B172-4AA3-A058-53A5D088AF49}"/>
                </a:ext>
              </a:extLst>
            </p:cNvPr>
            <p:cNvGrpSpPr/>
            <p:nvPr/>
          </p:nvGrpSpPr>
          <p:grpSpPr>
            <a:xfrm>
              <a:off x="4169553" y="2780763"/>
              <a:ext cx="687610" cy="687610"/>
              <a:chOff x="10230114" y="3121151"/>
              <a:chExt cx="905081" cy="905081"/>
            </a:xfrm>
          </p:grpSpPr>
          <p:sp useBgFill="1">
            <p:nvSpPr>
              <p:cNvPr id="35" name="Oval 34">
                <a:extLst>
                  <a:ext uri="{FF2B5EF4-FFF2-40B4-BE49-F238E27FC236}">
                    <a16:creationId xmlns:a16="http://schemas.microsoft.com/office/drawing/2014/main" id="{76C33F2F-2540-4B8E-966A-3F2B9F8E1102}"/>
                  </a:ext>
                </a:extLst>
              </p:cNvPr>
              <p:cNvSpPr/>
              <p:nvPr/>
            </p:nvSpPr>
            <p:spPr bwMode="auto">
              <a:xfrm>
                <a:off x="10230114" y="3121151"/>
                <a:ext cx="905081" cy="905081"/>
              </a:xfrm>
              <a:prstGeom prst="ellipse">
                <a:avLst/>
              </a:prstGeom>
              <a:ln>
                <a:noFill/>
                <a:prstDash val="dash"/>
              </a:ln>
            </p:spPr>
            <p:txBody>
              <a:bodyPr wrap="square" lIns="0" tIns="0" rIns="0" bIns="0" rtlCol="0"/>
              <a:lstStyle/>
              <a:p>
                <a:pPr defTabSz="635722">
                  <a:defRPr/>
                </a:pPr>
                <a:endParaRPr lang="en-US" sz="1250">
                  <a:solidFill>
                    <a:prstClr val="black"/>
                  </a:solidFill>
                  <a:latin typeface="Calibri"/>
                </a:endParaRPr>
              </a:p>
            </p:txBody>
          </p:sp>
          <p:sp>
            <p:nvSpPr>
              <p:cNvPr id="36" name="Oval 35">
                <a:extLst>
                  <a:ext uri="{FF2B5EF4-FFF2-40B4-BE49-F238E27FC236}">
                    <a16:creationId xmlns:a16="http://schemas.microsoft.com/office/drawing/2014/main" id="{64FA6E1D-AD7F-433F-AE0D-D324712B2EB1}"/>
                  </a:ext>
                </a:extLst>
              </p:cNvPr>
              <p:cNvSpPr/>
              <p:nvPr/>
            </p:nvSpPr>
            <p:spPr bwMode="auto">
              <a:xfrm>
                <a:off x="10284890" y="3175927"/>
                <a:ext cx="795528" cy="795528"/>
              </a:xfrm>
              <a:prstGeom prst="ellipse">
                <a:avLst/>
              </a:prstGeom>
              <a:solidFill>
                <a:schemeClr val="bg1"/>
              </a:solidFill>
              <a:ln w="19050">
                <a:solidFill>
                  <a:schemeClr val="accent1"/>
                </a:solidFill>
              </a:ln>
              <a:effectLst/>
            </p:spPr>
            <p:txBody>
              <a:bodyPr wrap="square" lIns="0" tIns="0" rIns="0" bIns="0" rtlCol="0"/>
              <a:lstStyle/>
              <a:p>
                <a:pPr defTabSz="635722"/>
                <a:endParaRPr lang="en-US" sz="1250">
                  <a:solidFill>
                    <a:prstClr val="black"/>
                  </a:solidFill>
                  <a:latin typeface="Calibri"/>
                </a:endParaRPr>
              </a:p>
            </p:txBody>
          </p:sp>
        </p:grpSp>
        <p:grpSp>
          <p:nvGrpSpPr>
            <p:cNvPr id="8" name="Group 7">
              <a:extLst>
                <a:ext uri="{FF2B5EF4-FFF2-40B4-BE49-F238E27FC236}">
                  <a16:creationId xmlns:a16="http://schemas.microsoft.com/office/drawing/2014/main" id="{75DDCDE1-D301-429B-AFEA-25075FD7ED9C}"/>
                </a:ext>
              </a:extLst>
            </p:cNvPr>
            <p:cNvGrpSpPr/>
            <p:nvPr/>
          </p:nvGrpSpPr>
          <p:grpSpPr>
            <a:xfrm>
              <a:off x="1587256" y="3532161"/>
              <a:ext cx="687610" cy="687610"/>
              <a:chOff x="2675104" y="5129359"/>
              <a:chExt cx="736483" cy="736483"/>
            </a:xfrm>
          </p:grpSpPr>
          <p:grpSp>
            <p:nvGrpSpPr>
              <p:cNvPr id="27" name="Group 26">
                <a:extLst>
                  <a:ext uri="{FF2B5EF4-FFF2-40B4-BE49-F238E27FC236}">
                    <a16:creationId xmlns:a16="http://schemas.microsoft.com/office/drawing/2014/main" id="{9822093C-2BE1-4036-9D93-EBD313BF0A96}"/>
                  </a:ext>
                </a:extLst>
              </p:cNvPr>
              <p:cNvGrpSpPr/>
              <p:nvPr/>
            </p:nvGrpSpPr>
            <p:grpSpPr>
              <a:xfrm>
                <a:off x="2675104" y="5129359"/>
                <a:ext cx="736483" cy="736483"/>
                <a:chOff x="8591714" y="4778501"/>
                <a:chExt cx="905081" cy="905081"/>
              </a:xfrm>
            </p:grpSpPr>
            <p:sp useBgFill="1">
              <p:nvSpPr>
                <p:cNvPr id="29" name="Oval 28">
                  <a:extLst>
                    <a:ext uri="{FF2B5EF4-FFF2-40B4-BE49-F238E27FC236}">
                      <a16:creationId xmlns:a16="http://schemas.microsoft.com/office/drawing/2014/main" id="{4AE3209A-13C7-4143-80D8-D4D69236B1E4}"/>
                    </a:ext>
                  </a:extLst>
                </p:cNvPr>
                <p:cNvSpPr/>
                <p:nvPr/>
              </p:nvSpPr>
              <p:spPr bwMode="auto">
                <a:xfrm>
                  <a:off x="8591714" y="4778501"/>
                  <a:ext cx="905081" cy="905081"/>
                </a:xfrm>
                <a:prstGeom prst="ellipse">
                  <a:avLst/>
                </a:prstGeom>
                <a:ln>
                  <a:noFill/>
                  <a:prstDash val="dash"/>
                </a:ln>
              </p:spPr>
              <p:txBody>
                <a:bodyPr wrap="square" lIns="0" tIns="0" rIns="0" bIns="0" rtlCol="0"/>
                <a:lstStyle/>
                <a:p>
                  <a:pPr defTabSz="635722">
                    <a:defRPr/>
                  </a:pPr>
                  <a:endParaRPr lang="en-US" sz="1250">
                    <a:solidFill>
                      <a:prstClr val="black"/>
                    </a:solidFill>
                    <a:latin typeface="Calibri"/>
                  </a:endParaRPr>
                </a:p>
              </p:txBody>
            </p:sp>
            <p:sp>
              <p:nvSpPr>
                <p:cNvPr id="30" name="Oval 29">
                  <a:extLst>
                    <a:ext uri="{FF2B5EF4-FFF2-40B4-BE49-F238E27FC236}">
                      <a16:creationId xmlns:a16="http://schemas.microsoft.com/office/drawing/2014/main" id="{40028028-7F44-4961-9F4B-6539F6751EA1}"/>
                    </a:ext>
                  </a:extLst>
                </p:cNvPr>
                <p:cNvSpPr/>
                <p:nvPr/>
              </p:nvSpPr>
              <p:spPr bwMode="auto">
                <a:xfrm>
                  <a:off x="8646490" y="4833277"/>
                  <a:ext cx="795528" cy="795528"/>
                </a:xfrm>
                <a:prstGeom prst="ellipse">
                  <a:avLst/>
                </a:prstGeom>
                <a:solidFill>
                  <a:schemeClr val="bg1"/>
                </a:solidFill>
                <a:ln w="19050">
                  <a:solidFill>
                    <a:schemeClr val="accent1"/>
                  </a:solidFill>
                </a:ln>
                <a:effectLst/>
              </p:spPr>
              <p:txBody>
                <a:bodyPr wrap="square" lIns="0" tIns="0" rIns="0" bIns="0" rtlCol="0"/>
                <a:lstStyle/>
                <a:p>
                  <a:pPr defTabSz="635722"/>
                  <a:endParaRPr lang="en-US" sz="1250">
                    <a:solidFill>
                      <a:prstClr val="black"/>
                    </a:solidFill>
                    <a:latin typeface="Calibri"/>
                  </a:endParaRPr>
                </a:p>
              </p:txBody>
            </p:sp>
          </p:grpSp>
          <p:pic>
            <p:nvPicPr>
              <p:cNvPr id="54" name="Picture 53">
                <a:extLst>
                  <a:ext uri="{FF2B5EF4-FFF2-40B4-BE49-F238E27FC236}">
                    <a16:creationId xmlns:a16="http://schemas.microsoft.com/office/drawing/2014/main" id="{171737FB-2348-7C47-9EFC-00F4E29426B5}"/>
                  </a:ext>
                </a:extLst>
              </p:cNvPr>
              <p:cNvPicPr>
                <a:picLocks noChangeAspect="1"/>
              </p:cNvPicPr>
              <p:nvPr/>
            </p:nvPicPr>
            <p:blipFill>
              <a:blip r:embed="rId7"/>
              <a:stretch>
                <a:fillRect/>
              </a:stretch>
            </p:blipFill>
            <p:spPr>
              <a:xfrm>
                <a:off x="2883114" y="5348578"/>
                <a:ext cx="335868" cy="335868"/>
              </a:xfrm>
              <a:prstGeom prst="rect">
                <a:avLst/>
              </a:prstGeom>
            </p:spPr>
          </p:pic>
        </p:grpSp>
        <p:grpSp>
          <p:nvGrpSpPr>
            <p:cNvPr id="39" name="Group 38">
              <a:extLst>
                <a:ext uri="{FF2B5EF4-FFF2-40B4-BE49-F238E27FC236}">
                  <a16:creationId xmlns:a16="http://schemas.microsoft.com/office/drawing/2014/main" id="{EA7A4054-B8FA-4187-88C2-ACBC209E0B2C}"/>
                </a:ext>
              </a:extLst>
            </p:cNvPr>
            <p:cNvGrpSpPr/>
            <p:nvPr/>
          </p:nvGrpSpPr>
          <p:grpSpPr>
            <a:xfrm>
              <a:off x="1587256" y="2029365"/>
              <a:ext cx="687610" cy="687610"/>
              <a:chOff x="8531052" y="1407263"/>
              <a:chExt cx="905081" cy="905081"/>
            </a:xfrm>
          </p:grpSpPr>
          <p:sp useBgFill="1">
            <p:nvSpPr>
              <p:cNvPr id="41" name="Oval 40">
                <a:extLst>
                  <a:ext uri="{FF2B5EF4-FFF2-40B4-BE49-F238E27FC236}">
                    <a16:creationId xmlns:a16="http://schemas.microsoft.com/office/drawing/2014/main" id="{CB8D9E27-4A31-4B96-8750-2CFE3BB1A763}"/>
                  </a:ext>
                </a:extLst>
              </p:cNvPr>
              <p:cNvSpPr/>
              <p:nvPr/>
            </p:nvSpPr>
            <p:spPr bwMode="auto">
              <a:xfrm>
                <a:off x="8531052" y="1407263"/>
                <a:ext cx="905081" cy="905081"/>
              </a:xfrm>
              <a:prstGeom prst="ellipse">
                <a:avLst/>
              </a:prstGeom>
              <a:ln>
                <a:noFill/>
                <a:prstDash val="dash"/>
              </a:ln>
            </p:spPr>
            <p:txBody>
              <a:bodyPr wrap="square" lIns="0" tIns="0" rIns="0" bIns="0" rtlCol="0"/>
              <a:lstStyle/>
              <a:p>
                <a:pPr defTabSz="635722">
                  <a:defRPr/>
                </a:pPr>
                <a:endParaRPr lang="en-US" sz="1250">
                  <a:solidFill>
                    <a:prstClr val="black"/>
                  </a:solidFill>
                  <a:latin typeface="Calibri"/>
                </a:endParaRPr>
              </a:p>
            </p:txBody>
          </p:sp>
          <p:sp>
            <p:nvSpPr>
              <p:cNvPr id="42" name="Oval 41">
                <a:extLst>
                  <a:ext uri="{FF2B5EF4-FFF2-40B4-BE49-F238E27FC236}">
                    <a16:creationId xmlns:a16="http://schemas.microsoft.com/office/drawing/2014/main" id="{3EA2CD6A-0A0E-40BB-8C82-FC1C3CC1381A}"/>
                  </a:ext>
                </a:extLst>
              </p:cNvPr>
              <p:cNvSpPr/>
              <p:nvPr/>
            </p:nvSpPr>
            <p:spPr bwMode="auto">
              <a:xfrm>
                <a:off x="8587588" y="1463799"/>
                <a:ext cx="792008" cy="792008"/>
              </a:xfrm>
              <a:prstGeom prst="ellipse">
                <a:avLst/>
              </a:prstGeom>
              <a:solidFill>
                <a:schemeClr val="bg1"/>
              </a:solidFill>
              <a:ln w="19050">
                <a:solidFill>
                  <a:schemeClr val="accent1"/>
                </a:solidFill>
              </a:ln>
              <a:effectLst/>
            </p:spPr>
            <p:txBody>
              <a:bodyPr wrap="square" lIns="0" tIns="0" rIns="0" bIns="0" rtlCol="0"/>
              <a:lstStyle/>
              <a:p>
                <a:pPr defTabSz="635722">
                  <a:defRPr/>
                </a:pPr>
                <a:endParaRPr lang="en-US" sz="1250">
                  <a:solidFill>
                    <a:prstClr val="black"/>
                  </a:solidFill>
                  <a:latin typeface="Calibri"/>
                </a:endParaRPr>
              </a:p>
            </p:txBody>
          </p:sp>
        </p:grpSp>
        <p:grpSp>
          <p:nvGrpSpPr>
            <p:cNvPr id="75" name="Group 74">
              <a:extLst>
                <a:ext uri="{FF2B5EF4-FFF2-40B4-BE49-F238E27FC236}">
                  <a16:creationId xmlns:a16="http://schemas.microsoft.com/office/drawing/2014/main" id="{085AD177-6000-4C55-9114-CB2BF235970B}"/>
                </a:ext>
              </a:extLst>
            </p:cNvPr>
            <p:cNvGrpSpPr/>
            <p:nvPr/>
          </p:nvGrpSpPr>
          <p:grpSpPr>
            <a:xfrm>
              <a:off x="1410396" y="1294596"/>
              <a:ext cx="3656677" cy="517525"/>
              <a:chOff x="4298193" y="1350200"/>
              <a:chExt cx="3656677" cy="517525"/>
            </a:xfrm>
          </p:grpSpPr>
          <p:sp>
            <p:nvSpPr>
              <p:cNvPr id="7" name="Rectangle 6">
                <a:extLst>
                  <a:ext uri="{FF2B5EF4-FFF2-40B4-BE49-F238E27FC236}">
                    <a16:creationId xmlns:a16="http://schemas.microsoft.com/office/drawing/2014/main" id="{8CBF0D47-01F0-4471-BF28-6EBBA6E9381E}"/>
                  </a:ext>
                </a:extLst>
              </p:cNvPr>
              <p:cNvSpPr/>
              <p:nvPr/>
            </p:nvSpPr>
            <p:spPr bwMode="auto">
              <a:xfrm>
                <a:off x="4933790" y="1409710"/>
                <a:ext cx="3021080" cy="398504"/>
              </a:xfrm>
              <a:prstGeom prst="rect">
                <a:avLst/>
              </a:prstGeom>
              <a:noFill/>
              <a:ln>
                <a:noFill/>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defTabSz="932293" fontAlgn="base">
                  <a:spcBef>
                    <a:spcPct val="0"/>
                  </a:spcBef>
                  <a:spcAft>
                    <a:spcPct val="0"/>
                  </a:spcAft>
                  <a:defRPr/>
                </a:pPr>
                <a:r>
                  <a:rPr lang="en-US" sz="1600" dirty="0">
                    <a:gradFill>
                      <a:gsLst>
                        <a:gs pos="0">
                          <a:schemeClr val="accent1"/>
                        </a:gs>
                        <a:gs pos="100000">
                          <a:schemeClr val="accent1"/>
                        </a:gs>
                      </a:gsLst>
                      <a:lin ang="5400000" scaled="0"/>
                    </a:gradFill>
                    <a:latin typeface="+mj-lt"/>
                  </a:rPr>
                  <a:t>Understanding threat sources</a:t>
                </a:r>
              </a:p>
            </p:txBody>
          </p:sp>
          <p:grpSp>
            <p:nvGrpSpPr>
              <p:cNvPr id="74" name="Group 73">
                <a:extLst>
                  <a:ext uri="{FF2B5EF4-FFF2-40B4-BE49-F238E27FC236}">
                    <a16:creationId xmlns:a16="http://schemas.microsoft.com/office/drawing/2014/main" id="{19E3AA6C-2C4A-40F8-B974-FAA0F9D78B8D}"/>
                  </a:ext>
                </a:extLst>
              </p:cNvPr>
              <p:cNvGrpSpPr/>
              <p:nvPr/>
            </p:nvGrpSpPr>
            <p:grpSpPr>
              <a:xfrm>
                <a:off x="4298193" y="1350200"/>
                <a:ext cx="517525" cy="517525"/>
                <a:chOff x="3483288" y="1359867"/>
                <a:chExt cx="517525" cy="517525"/>
              </a:xfrm>
            </p:grpSpPr>
            <p:sp>
              <p:nvSpPr>
                <p:cNvPr id="67" name="Freeform 8">
                  <a:extLst>
                    <a:ext uri="{FF2B5EF4-FFF2-40B4-BE49-F238E27FC236}">
                      <a16:creationId xmlns:a16="http://schemas.microsoft.com/office/drawing/2014/main" id="{44E95E1C-653C-42F0-B5E1-876315A8CCD6}"/>
                    </a:ext>
                  </a:extLst>
                </p:cNvPr>
                <p:cNvSpPr>
                  <a:spLocks/>
                </p:cNvSpPr>
                <p:nvPr/>
              </p:nvSpPr>
              <p:spPr bwMode="auto">
                <a:xfrm>
                  <a:off x="3483288" y="1359867"/>
                  <a:ext cx="517525" cy="517525"/>
                </a:xfrm>
                <a:custGeom>
                  <a:avLst/>
                  <a:gdLst>
                    <a:gd name="T0" fmla="*/ 389 w 389"/>
                    <a:gd name="T1" fmla="*/ 195 h 390"/>
                    <a:gd name="T2" fmla="*/ 389 w 389"/>
                    <a:gd name="T3" fmla="*/ 195 h 390"/>
                    <a:gd name="T4" fmla="*/ 195 w 389"/>
                    <a:gd name="T5" fmla="*/ 390 h 390"/>
                    <a:gd name="T6" fmla="*/ 40 w 389"/>
                    <a:gd name="T7" fmla="*/ 313 h 390"/>
                    <a:gd name="T8" fmla="*/ 32 w 389"/>
                    <a:gd name="T9" fmla="*/ 345 h 390"/>
                    <a:gd name="T10" fmla="*/ 17 w 389"/>
                    <a:gd name="T11" fmla="*/ 357 h 390"/>
                    <a:gd name="T12" fmla="*/ 14 w 389"/>
                    <a:gd name="T13" fmla="*/ 357 h 390"/>
                    <a:gd name="T14" fmla="*/ 2 w 389"/>
                    <a:gd name="T15" fmla="*/ 338 h 390"/>
                    <a:gd name="T16" fmla="*/ 22 w 389"/>
                    <a:gd name="T17" fmla="*/ 254 h 390"/>
                    <a:gd name="T18" fmla="*/ 107 w 389"/>
                    <a:gd name="T19" fmla="*/ 273 h 390"/>
                    <a:gd name="T20" fmla="*/ 119 w 389"/>
                    <a:gd name="T21" fmla="*/ 292 h 390"/>
                    <a:gd name="T22" fmla="*/ 100 w 389"/>
                    <a:gd name="T23" fmla="*/ 303 h 390"/>
                    <a:gd name="T24" fmla="*/ 64 w 389"/>
                    <a:gd name="T25" fmla="*/ 295 h 390"/>
                    <a:gd name="T26" fmla="*/ 195 w 389"/>
                    <a:gd name="T27" fmla="*/ 359 h 390"/>
                    <a:gd name="T28" fmla="*/ 359 w 389"/>
                    <a:gd name="T29" fmla="*/ 195 h 390"/>
                    <a:gd name="T30" fmla="*/ 342 w 389"/>
                    <a:gd name="T31" fmla="*/ 122 h 390"/>
                    <a:gd name="T32" fmla="*/ 279 w 389"/>
                    <a:gd name="T33" fmla="*/ 55 h 390"/>
                    <a:gd name="T34" fmla="*/ 195 w 389"/>
                    <a:gd name="T35" fmla="*/ 31 h 390"/>
                    <a:gd name="T36" fmla="*/ 30 w 389"/>
                    <a:gd name="T37" fmla="*/ 195 h 390"/>
                    <a:gd name="T38" fmla="*/ 15 w 389"/>
                    <a:gd name="T39" fmla="*/ 211 h 390"/>
                    <a:gd name="T40" fmla="*/ 0 w 389"/>
                    <a:gd name="T41" fmla="*/ 195 h 390"/>
                    <a:gd name="T42" fmla="*/ 195 w 389"/>
                    <a:gd name="T43" fmla="*/ 0 h 390"/>
                    <a:gd name="T44" fmla="*/ 389 w 389"/>
                    <a:gd name="T45" fmla="*/ 195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89" h="390">
                      <a:moveTo>
                        <a:pt x="389" y="195"/>
                      </a:moveTo>
                      <a:lnTo>
                        <a:pt x="389" y="195"/>
                      </a:lnTo>
                      <a:cubicBezTo>
                        <a:pt x="389" y="303"/>
                        <a:pt x="302" y="390"/>
                        <a:pt x="195" y="390"/>
                      </a:cubicBezTo>
                      <a:cubicBezTo>
                        <a:pt x="133" y="390"/>
                        <a:pt x="76" y="362"/>
                        <a:pt x="40" y="313"/>
                      </a:cubicBezTo>
                      <a:lnTo>
                        <a:pt x="32" y="345"/>
                      </a:lnTo>
                      <a:cubicBezTo>
                        <a:pt x="31" y="352"/>
                        <a:pt x="24" y="357"/>
                        <a:pt x="17" y="357"/>
                      </a:cubicBezTo>
                      <a:cubicBezTo>
                        <a:pt x="16" y="357"/>
                        <a:pt x="15" y="357"/>
                        <a:pt x="14" y="357"/>
                      </a:cubicBezTo>
                      <a:cubicBezTo>
                        <a:pt x="6" y="355"/>
                        <a:pt x="1" y="347"/>
                        <a:pt x="2" y="338"/>
                      </a:cubicBezTo>
                      <a:lnTo>
                        <a:pt x="22" y="254"/>
                      </a:lnTo>
                      <a:lnTo>
                        <a:pt x="107" y="273"/>
                      </a:lnTo>
                      <a:cubicBezTo>
                        <a:pt x="115" y="275"/>
                        <a:pt x="120" y="283"/>
                        <a:pt x="119" y="292"/>
                      </a:cubicBezTo>
                      <a:cubicBezTo>
                        <a:pt x="117" y="300"/>
                        <a:pt x="108" y="305"/>
                        <a:pt x="100" y="303"/>
                      </a:cubicBezTo>
                      <a:lnTo>
                        <a:pt x="64" y="295"/>
                      </a:lnTo>
                      <a:cubicBezTo>
                        <a:pt x="95" y="336"/>
                        <a:pt x="143" y="359"/>
                        <a:pt x="195" y="359"/>
                      </a:cubicBezTo>
                      <a:cubicBezTo>
                        <a:pt x="285" y="359"/>
                        <a:pt x="359" y="286"/>
                        <a:pt x="359" y="195"/>
                      </a:cubicBezTo>
                      <a:cubicBezTo>
                        <a:pt x="359" y="169"/>
                        <a:pt x="353" y="144"/>
                        <a:pt x="342" y="122"/>
                      </a:cubicBezTo>
                      <a:cubicBezTo>
                        <a:pt x="328" y="94"/>
                        <a:pt x="306" y="71"/>
                        <a:pt x="279" y="55"/>
                      </a:cubicBezTo>
                      <a:cubicBezTo>
                        <a:pt x="254" y="40"/>
                        <a:pt x="225" y="31"/>
                        <a:pt x="195" y="31"/>
                      </a:cubicBezTo>
                      <a:cubicBezTo>
                        <a:pt x="104" y="31"/>
                        <a:pt x="30" y="105"/>
                        <a:pt x="30" y="195"/>
                      </a:cubicBezTo>
                      <a:cubicBezTo>
                        <a:pt x="30" y="204"/>
                        <a:pt x="23" y="211"/>
                        <a:pt x="15" y="211"/>
                      </a:cubicBezTo>
                      <a:cubicBezTo>
                        <a:pt x="7" y="211"/>
                        <a:pt x="0" y="204"/>
                        <a:pt x="0" y="195"/>
                      </a:cubicBezTo>
                      <a:cubicBezTo>
                        <a:pt x="0" y="88"/>
                        <a:pt x="87" y="0"/>
                        <a:pt x="195" y="0"/>
                      </a:cubicBezTo>
                      <a:cubicBezTo>
                        <a:pt x="302" y="0"/>
                        <a:pt x="389" y="88"/>
                        <a:pt x="389" y="195"/>
                      </a:cubicBezTo>
                      <a:close/>
                    </a:path>
                  </a:pathLst>
                </a:custGeom>
                <a:solidFill>
                  <a:srgbClr val="2F2F2D"/>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73" name="Group 72">
                  <a:extLst>
                    <a:ext uri="{FF2B5EF4-FFF2-40B4-BE49-F238E27FC236}">
                      <a16:creationId xmlns:a16="http://schemas.microsoft.com/office/drawing/2014/main" id="{EE12A3E1-60EA-4732-B978-E3E0D3364860}"/>
                    </a:ext>
                  </a:extLst>
                </p:cNvPr>
                <p:cNvGrpSpPr/>
                <p:nvPr/>
              </p:nvGrpSpPr>
              <p:grpSpPr>
                <a:xfrm>
                  <a:off x="3607500" y="1484431"/>
                  <a:ext cx="269116" cy="268401"/>
                  <a:chOff x="4132263" y="1303338"/>
                  <a:chExt cx="596901" cy="595313"/>
                </a:xfrm>
              </p:grpSpPr>
              <p:sp>
                <p:nvSpPr>
                  <p:cNvPr id="70" name="Freeform 12">
                    <a:extLst>
                      <a:ext uri="{FF2B5EF4-FFF2-40B4-BE49-F238E27FC236}">
                        <a16:creationId xmlns:a16="http://schemas.microsoft.com/office/drawing/2014/main" id="{A302818A-E47D-41BA-A4F8-EBBB195A1A7A}"/>
                      </a:ext>
                    </a:extLst>
                  </p:cNvPr>
                  <p:cNvSpPr>
                    <a:spLocks/>
                  </p:cNvSpPr>
                  <p:nvPr/>
                </p:nvSpPr>
                <p:spPr bwMode="auto">
                  <a:xfrm>
                    <a:off x="4211638" y="1381125"/>
                    <a:ext cx="398463" cy="279400"/>
                  </a:xfrm>
                  <a:custGeom>
                    <a:avLst/>
                    <a:gdLst>
                      <a:gd name="T0" fmla="*/ 163 w 267"/>
                      <a:gd name="T1" fmla="*/ 187 h 187"/>
                      <a:gd name="T2" fmla="*/ 163 w 267"/>
                      <a:gd name="T3" fmla="*/ 187 h 187"/>
                      <a:gd name="T4" fmla="*/ 267 w 267"/>
                      <a:gd name="T5" fmla="*/ 84 h 187"/>
                      <a:gd name="T6" fmla="*/ 267 w 267"/>
                      <a:gd name="T7" fmla="*/ 84 h 187"/>
                      <a:gd name="T8" fmla="*/ 267 w 267"/>
                      <a:gd name="T9" fmla="*/ 0 h 187"/>
                      <a:gd name="T10" fmla="*/ 0 w 267"/>
                      <a:gd name="T11" fmla="*/ 0 h 187"/>
                      <a:gd name="T12" fmla="*/ 0 w 267"/>
                      <a:gd name="T13" fmla="*/ 187 h 187"/>
                      <a:gd name="T14" fmla="*/ 163 w 267"/>
                      <a:gd name="T15" fmla="*/ 187 h 187"/>
                      <a:gd name="T16" fmla="*/ 163 w 267"/>
                      <a:gd name="T17" fmla="*/ 18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187">
                        <a:moveTo>
                          <a:pt x="163" y="187"/>
                        </a:moveTo>
                        <a:lnTo>
                          <a:pt x="163" y="187"/>
                        </a:lnTo>
                        <a:cubicBezTo>
                          <a:pt x="163" y="130"/>
                          <a:pt x="210" y="83"/>
                          <a:pt x="267" y="84"/>
                        </a:cubicBezTo>
                        <a:lnTo>
                          <a:pt x="267" y="84"/>
                        </a:lnTo>
                        <a:lnTo>
                          <a:pt x="267" y="0"/>
                        </a:lnTo>
                        <a:lnTo>
                          <a:pt x="0" y="0"/>
                        </a:lnTo>
                        <a:lnTo>
                          <a:pt x="0" y="187"/>
                        </a:lnTo>
                        <a:lnTo>
                          <a:pt x="163" y="187"/>
                        </a:lnTo>
                        <a:lnTo>
                          <a:pt x="163" y="187"/>
                        </a:lnTo>
                        <a:close/>
                      </a:path>
                    </a:pathLst>
                  </a:custGeom>
                  <a:solidFill>
                    <a:srgbClr val="C1C1C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13">
                    <a:extLst>
                      <a:ext uri="{FF2B5EF4-FFF2-40B4-BE49-F238E27FC236}">
                        <a16:creationId xmlns:a16="http://schemas.microsoft.com/office/drawing/2014/main" id="{53E225BC-E405-4B15-9B13-16551667BC41}"/>
                      </a:ext>
                    </a:extLst>
                  </p:cNvPr>
                  <p:cNvSpPr>
                    <a:spLocks/>
                  </p:cNvSpPr>
                  <p:nvPr/>
                </p:nvSpPr>
                <p:spPr bwMode="auto">
                  <a:xfrm>
                    <a:off x="4132263" y="1303338"/>
                    <a:ext cx="398463" cy="276225"/>
                  </a:xfrm>
                  <a:custGeom>
                    <a:avLst/>
                    <a:gdLst>
                      <a:gd name="T0" fmla="*/ 267 w 267"/>
                      <a:gd name="T1" fmla="*/ 0 h 185"/>
                      <a:gd name="T2" fmla="*/ 267 w 267"/>
                      <a:gd name="T3" fmla="*/ 0 h 185"/>
                      <a:gd name="T4" fmla="*/ 1 w 267"/>
                      <a:gd name="T5" fmla="*/ 0 h 185"/>
                      <a:gd name="T6" fmla="*/ 0 w 267"/>
                      <a:gd name="T7" fmla="*/ 185 h 185"/>
                      <a:gd name="T8" fmla="*/ 27 w 267"/>
                      <a:gd name="T9" fmla="*/ 185 h 185"/>
                      <a:gd name="T10" fmla="*/ 27 w 267"/>
                      <a:gd name="T11" fmla="*/ 27 h 185"/>
                      <a:gd name="T12" fmla="*/ 267 w 267"/>
                      <a:gd name="T13" fmla="*/ 27 h 185"/>
                      <a:gd name="T14" fmla="*/ 267 w 267"/>
                      <a:gd name="T15" fmla="*/ 0 h 1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7" h="185">
                        <a:moveTo>
                          <a:pt x="267" y="0"/>
                        </a:moveTo>
                        <a:lnTo>
                          <a:pt x="267" y="0"/>
                        </a:lnTo>
                        <a:lnTo>
                          <a:pt x="1" y="0"/>
                        </a:lnTo>
                        <a:lnTo>
                          <a:pt x="0" y="185"/>
                        </a:lnTo>
                        <a:lnTo>
                          <a:pt x="27" y="185"/>
                        </a:lnTo>
                        <a:lnTo>
                          <a:pt x="27" y="27"/>
                        </a:lnTo>
                        <a:lnTo>
                          <a:pt x="267" y="27"/>
                        </a:lnTo>
                        <a:lnTo>
                          <a:pt x="267" y="0"/>
                        </a:lnTo>
                        <a:close/>
                      </a:path>
                    </a:pathLst>
                  </a:custGeom>
                  <a:solidFill>
                    <a:srgbClr val="0078D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14">
                    <a:extLst>
                      <a:ext uri="{FF2B5EF4-FFF2-40B4-BE49-F238E27FC236}">
                        <a16:creationId xmlns:a16="http://schemas.microsoft.com/office/drawing/2014/main" id="{E54667C9-8618-4D85-91E7-92F18813760F}"/>
                      </a:ext>
                    </a:extLst>
                  </p:cNvPr>
                  <p:cNvSpPr>
                    <a:spLocks noEditPoints="1"/>
                  </p:cNvSpPr>
                  <p:nvPr/>
                </p:nvSpPr>
                <p:spPr bwMode="auto">
                  <a:xfrm>
                    <a:off x="4371976" y="1541463"/>
                    <a:ext cx="357188" cy="357188"/>
                  </a:xfrm>
                  <a:custGeom>
                    <a:avLst/>
                    <a:gdLst>
                      <a:gd name="T0" fmla="*/ 160 w 239"/>
                      <a:gd name="T1" fmla="*/ 132 h 239"/>
                      <a:gd name="T2" fmla="*/ 160 w 239"/>
                      <a:gd name="T3" fmla="*/ 132 h 239"/>
                      <a:gd name="T4" fmla="*/ 129 w 239"/>
                      <a:gd name="T5" fmla="*/ 122 h 239"/>
                      <a:gd name="T6" fmla="*/ 119 w 239"/>
                      <a:gd name="T7" fmla="*/ 112 h 239"/>
                      <a:gd name="T8" fmla="*/ 107 w 239"/>
                      <a:gd name="T9" fmla="*/ 79 h 239"/>
                      <a:gd name="T10" fmla="*/ 107 w 239"/>
                      <a:gd name="T11" fmla="*/ 79 h 239"/>
                      <a:gd name="T12" fmla="*/ 160 w 239"/>
                      <a:gd name="T13" fmla="*/ 26 h 239"/>
                      <a:gd name="T14" fmla="*/ 160 w 239"/>
                      <a:gd name="T15" fmla="*/ 26 h 239"/>
                      <a:gd name="T16" fmla="*/ 213 w 239"/>
                      <a:gd name="T17" fmla="*/ 79 h 239"/>
                      <a:gd name="T18" fmla="*/ 160 w 239"/>
                      <a:gd name="T19" fmla="*/ 132 h 239"/>
                      <a:gd name="T20" fmla="*/ 160 w 239"/>
                      <a:gd name="T21" fmla="*/ 0 h 239"/>
                      <a:gd name="T22" fmla="*/ 160 w 239"/>
                      <a:gd name="T23" fmla="*/ 0 h 239"/>
                      <a:gd name="T24" fmla="*/ 160 w 239"/>
                      <a:gd name="T25" fmla="*/ 0 h 239"/>
                      <a:gd name="T26" fmla="*/ 80 w 239"/>
                      <a:gd name="T27" fmla="*/ 79 h 239"/>
                      <a:gd name="T28" fmla="*/ 94 w 239"/>
                      <a:gd name="T29" fmla="*/ 125 h 239"/>
                      <a:gd name="T30" fmla="*/ 77 w 239"/>
                      <a:gd name="T31" fmla="*/ 142 h 239"/>
                      <a:gd name="T32" fmla="*/ 4 w 239"/>
                      <a:gd name="T33" fmla="*/ 216 h 239"/>
                      <a:gd name="T34" fmla="*/ 0 w 239"/>
                      <a:gd name="T35" fmla="*/ 226 h 239"/>
                      <a:gd name="T36" fmla="*/ 4 w 239"/>
                      <a:gd name="T37" fmla="*/ 235 h 239"/>
                      <a:gd name="T38" fmla="*/ 13 w 239"/>
                      <a:gd name="T39" fmla="*/ 239 h 239"/>
                      <a:gd name="T40" fmla="*/ 23 w 239"/>
                      <a:gd name="T41" fmla="*/ 235 h 239"/>
                      <a:gd name="T42" fmla="*/ 96 w 239"/>
                      <a:gd name="T43" fmla="*/ 161 h 239"/>
                      <a:gd name="T44" fmla="*/ 113 w 239"/>
                      <a:gd name="T45" fmla="*/ 144 h 239"/>
                      <a:gd name="T46" fmla="*/ 160 w 239"/>
                      <a:gd name="T47" fmla="*/ 159 h 239"/>
                      <a:gd name="T48" fmla="*/ 239 w 239"/>
                      <a:gd name="T49" fmla="*/ 79 h 239"/>
                      <a:gd name="T50" fmla="*/ 160 w 239"/>
                      <a:gd name="T5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9" h="239">
                        <a:moveTo>
                          <a:pt x="160" y="132"/>
                        </a:moveTo>
                        <a:lnTo>
                          <a:pt x="160" y="132"/>
                        </a:lnTo>
                        <a:cubicBezTo>
                          <a:pt x="148" y="132"/>
                          <a:pt x="137" y="128"/>
                          <a:pt x="129" y="122"/>
                        </a:cubicBezTo>
                        <a:cubicBezTo>
                          <a:pt x="125" y="119"/>
                          <a:pt x="122" y="115"/>
                          <a:pt x="119" y="112"/>
                        </a:cubicBezTo>
                        <a:cubicBezTo>
                          <a:pt x="111" y="103"/>
                          <a:pt x="107" y="91"/>
                          <a:pt x="107" y="79"/>
                        </a:cubicBezTo>
                        <a:lnTo>
                          <a:pt x="107" y="79"/>
                        </a:lnTo>
                        <a:cubicBezTo>
                          <a:pt x="107" y="50"/>
                          <a:pt x="131" y="26"/>
                          <a:pt x="160" y="26"/>
                        </a:cubicBezTo>
                        <a:lnTo>
                          <a:pt x="160" y="26"/>
                        </a:lnTo>
                        <a:cubicBezTo>
                          <a:pt x="189" y="26"/>
                          <a:pt x="213" y="50"/>
                          <a:pt x="213" y="79"/>
                        </a:cubicBezTo>
                        <a:cubicBezTo>
                          <a:pt x="212" y="108"/>
                          <a:pt x="189" y="132"/>
                          <a:pt x="160" y="132"/>
                        </a:cubicBezTo>
                        <a:close/>
                        <a:moveTo>
                          <a:pt x="160" y="0"/>
                        </a:moveTo>
                        <a:lnTo>
                          <a:pt x="160" y="0"/>
                        </a:lnTo>
                        <a:lnTo>
                          <a:pt x="160" y="0"/>
                        </a:lnTo>
                        <a:cubicBezTo>
                          <a:pt x="116" y="0"/>
                          <a:pt x="80" y="35"/>
                          <a:pt x="80" y="79"/>
                        </a:cubicBezTo>
                        <a:cubicBezTo>
                          <a:pt x="80" y="96"/>
                          <a:pt x="85" y="112"/>
                          <a:pt x="94" y="125"/>
                        </a:cubicBezTo>
                        <a:lnTo>
                          <a:pt x="77" y="142"/>
                        </a:lnTo>
                        <a:lnTo>
                          <a:pt x="4" y="216"/>
                        </a:lnTo>
                        <a:cubicBezTo>
                          <a:pt x="1" y="219"/>
                          <a:pt x="0" y="222"/>
                          <a:pt x="0" y="226"/>
                        </a:cubicBezTo>
                        <a:cubicBezTo>
                          <a:pt x="0" y="229"/>
                          <a:pt x="1" y="232"/>
                          <a:pt x="4" y="235"/>
                        </a:cubicBezTo>
                        <a:cubicBezTo>
                          <a:pt x="6" y="238"/>
                          <a:pt x="10" y="239"/>
                          <a:pt x="13" y="239"/>
                        </a:cubicBezTo>
                        <a:cubicBezTo>
                          <a:pt x="17" y="239"/>
                          <a:pt x="20" y="238"/>
                          <a:pt x="23" y="235"/>
                        </a:cubicBezTo>
                        <a:lnTo>
                          <a:pt x="96" y="161"/>
                        </a:lnTo>
                        <a:lnTo>
                          <a:pt x="113" y="144"/>
                        </a:lnTo>
                        <a:cubicBezTo>
                          <a:pt x="126" y="153"/>
                          <a:pt x="142" y="159"/>
                          <a:pt x="160" y="159"/>
                        </a:cubicBezTo>
                        <a:cubicBezTo>
                          <a:pt x="203" y="159"/>
                          <a:pt x="239" y="123"/>
                          <a:pt x="239" y="79"/>
                        </a:cubicBezTo>
                        <a:cubicBezTo>
                          <a:pt x="239" y="35"/>
                          <a:pt x="204" y="0"/>
                          <a:pt x="160" y="0"/>
                        </a:cubicBezTo>
                        <a:close/>
                      </a:path>
                    </a:pathLst>
                  </a:custGeom>
                  <a:solidFill>
                    <a:srgbClr val="2F2F2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grpSp>
        <p:cxnSp>
          <p:nvCxnSpPr>
            <p:cNvPr id="11" name="Straight Connector 10">
              <a:extLst>
                <a:ext uri="{FF2B5EF4-FFF2-40B4-BE49-F238E27FC236}">
                  <a16:creationId xmlns:a16="http://schemas.microsoft.com/office/drawing/2014/main" id="{58CFDB2D-3E42-431A-B4B8-34E2879369F2}"/>
                </a:ext>
              </a:extLst>
            </p:cNvPr>
            <p:cNvCxnSpPr>
              <a:cxnSpLocks/>
              <a:stCxn id="35" idx="2"/>
            </p:cNvCxnSpPr>
            <p:nvPr/>
          </p:nvCxnSpPr>
          <p:spPr>
            <a:xfrm flipH="1">
              <a:off x="2304588" y="3124568"/>
              <a:ext cx="1864965" cy="716787"/>
            </a:xfrm>
            <a:prstGeom prst="line">
              <a:avLst/>
            </a:prstGeom>
            <a:ln w="1905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E9D1A31-2432-4342-AAE5-BA40CFEEB172}"/>
                </a:ext>
              </a:extLst>
            </p:cNvPr>
            <p:cNvCxnSpPr>
              <a:cxnSpLocks/>
              <a:endCxn id="21" idx="2"/>
            </p:cNvCxnSpPr>
            <p:nvPr/>
          </p:nvCxnSpPr>
          <p:spPr>
            <a:xfrm>
              <a:off x="2316481" y="3835775"/>
              <a:ext cx="1853072" cy="791589"/>
            </a:xfrm>
            <a:prstGeom prst="line">
              <a:avLst/>
            </a:prstGeom>
            <a:ln w="1905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271B564-C606-4984-B068-1F08A9DDDFCD}"/>
                </a:ext>
              </a:extLst>
            </p:cNvPr>
            <p:cNvCxnSpPr>
              <a:cxnSpLocks/>
              <a:stCxn id="21" idx="2"/>
              <a:endCxn id="46" idx="6"/>
            </p:cNvCxnSpPr>
            <p:nvPr/>
          </p:nvCxnSpPr>
          <p:spPr>
            <a:xfrm flipH="1">
              <a:off x="2274866" y="4627364"/>
              <a:ext cx="1894687" cy="751396"/>
            </a:xfrm>
            <a:prstGeom prst="line">
              <a:avLst/>
            </a:prstGeom>
            <a:ln w="1905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78" name="Group 77">
            <a:extLst>
              <a:ext uri="{FF2B5EF4-FFF2-40B4-BE49-F238E27FC236}">
                <a16:creationId xmlns:a16="http://schemas.microsoft.com/office/drawing/2014/main" id="{10D9EFB3-63E8-4C62-9A3D-B74FC8270E00}"/>
              </a:ext>
            </a:extLst>
          </p:cNvPr>
          <p:cNvGrpSpPr/>
          <p:nvPr/>
        </p:nvGrpSpPr>
        <p:grpSpPr>
          <a:xfrm>
            <a:off x="6648721" y="4206818"/>
            <a:ext cx="267388" cy="1396494"/>
            <a:chOff x="993125" y="4894862"/>
            <a:chExt cx="267388" cy="1396494"/>
          </a:xfrm>
        </p:grpSpPr>
        <p:sp>
          <p:nvSpPr>
            <p:cNvPr id="79" name="Freeform 13">
              <a:extLst>
                <a:ext uri="{FF2B5EF4-FFF2-40B4-BE49-F238E27FC236}">
                  <a16:creationId xmlns:a16="http://schemas.microsoft.com/office/drawing/2014/main" id="{76865C3F-7671-4BF0-9415-EA2672E3AF78}"/>
                </a:ext>
              </a:extLst>
            </p:cNvPr>
            <p:cNvSpPr>
              <a:spLocks/>
            </p:cNvSpPr>
            <p:nvPr/>
          </p:nvSpPr>
          <p:spPr bwMode="auto">
            <a:xfrm>
              <a:off x="993125" y="4894862"/>
              <a:ext cx="263914" cy="234770"/>
            </a:xfrm>
            <a:custGeom>
              <a:avLst/>
              <a:gdLst>
                <a:gd name="T0" fmla="*/ 211 w 262"/>
                <a:gd name="T1" fmla="*/ 130 h 235"/>
                <a:gd name="T2" fmla="*/ 211 w 262"/>
                <a:gd name="T3" fmla="*/ 130 h 235"/>
                <a:gd name="T4" fmla="*/ 125 w 262"/>
                <a:gd name="T5" fmla="*/ 216 h 235"/>
                <a:gd name="T6" fmla="*/ 144 w 262"/>
                <a:gd name="T7" fmla="*/ 235 h 235"/>
                <a:gd name="T8" fmla="*/ 262 w 262"/>
                <a:gd name="T9" fmla="*/ 117 h 235"/>
                <a:gd name="T10" fmla="*/ 145 w 262"/>
                <a:gd name="T11" fmla="*/ 0 h 235"/>
                <a:gd name="T12" fmla="*/ 126 w 262"/>
                <a:gd name="T13" fmla="*/ 18 h 235"/>
                <a:gd name="T14" fmla="*/ 211 w 262"/>
                <a:gd name="T15" fmla="*/ 104 h 235"/>
                <a:gd name="T16" fmla="*/ 0 w 262"/>
                <a:gd name="T17" fmla="*/ 104 h 235"/>
                <a:gd name="T18" fmla="*/ 0 w 262"/>
                <a:gd name="T19" fmla="*/ 130 h 235"/>
                <a:gd name="T20" fmla="*/ 211 w 262"/>
                <a:gd name="T21" fmla="*/ 130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2" h="235">
                  <a:moveTo>
                    <a:pt x="211" y="130"/>
                  </a:moveTo>
                  <a:lnTo>
                    <a:pt x="211" y="130"/>
                  </a:lnTo>
                  <a:lnTo>
                    <a:pt x="125" y="216"/>
                  </a:lnTo>
                  <a:lnTo>
                    <a:pt x="144" y="235"/>
                  </a:lnTo>
                  <a:lnTo>
                    <a:pt x="262" y="117"/>
                  </a:lnTo>
                  <a:lnTo>
                    <a:pt x="145" y="0"/>
                  </a:lnTo>
                  <a:lnTo>
                    <a:pt x="126" y="18"/>
                  </a:lnTo>
                  <a:lnTo>
                    <a:pt x="211" y="104"/>
                  </a:lnTo>
                  <a:lnTo>
                    <a:pt x="0" y="104"/>
                  </a:lnTo>
                  <a:lnTo>
                    <a:pt x="0" y="130"/>
                  </a:lnTo>
                  <a:lnTo>
                    <a:pt x="211" y="130"/>
                  </a:lnTo>
                  <a:close/>
                </a:path>
              </a:pathLst>
            </a:custGeom>
            <a:solidFill>
              <a:schemeClr val="accent1"/>
            </a:solidFill>
            <a:ln w="0">
              <a:noFill/>
              <a:prstDash val="solid"/>
              <a:round/>
              <a:headEnd/>
              <a:tailEnd/>
            </a:ln>
          </p:spPr>
          <p:txBody>
            <a:bodyPr vert="horz" wrap="square" lIns="93260" tIns="46630" rIns="93260" bIns="46630" numCol="1" anchor="t" anchorCtr="0" compatLnSpc="1">
              <a:prstTxWarp prst="textNoShape">
                <a:avLst/>
              </a:prstTxWarp>
            </a:bodyPr>
            <a:lstStyle/>
            <a:p>
              <a:pPr defTabSz="932563"/>
              <a:endParaRPr lang="en-US">
                <a:solidFill>
                  <a:srgbClr val="282828"/>
                </a:solidFill>
                <a:latin typeface="Segoe UI"/>
              </a:endParaRPr>
            </a:p>
          </p:txBody>
        </p:sp>
        <p:sp>
          <p:nvSpPr>
            <p:cNvPr id="80" name="Freeform 13">
              <a:extLst>
                <a:ext uri="{FF2B5EF4-FFF2-40B4-BE49-F238E27FC236}">
                  <a16:creationId xmlns:a16="http://schemas.microsoft.com/office/drawing/2014/main" id="{60C24BBE-E43F-4DD0-B560-258ACAF08FDC}"/>
                </a:ext>
              </a:extLst>
            </p:cNvPr>
            <p:cNvSpPr>
              <a:spLocks/>
            </p:cNvSpPr>
            <p:nvPr/>
          </p:nvSpPr>
          <p:spPr bwMode="auto">
            <a:xfrm>
              <a:off x="994862" y="5475724"/>
              <a:ext cx="263914" cy="234770"/>
            </a:xfrm>
            <a:custGeom>
              <a:avLst/>
              <a:gdLst>
                <a:gd name="T0" fmla="*/ 211 w 262"/>
                <a:gd name="T1" fmla="*/ 130 h 235"/>
                <a:gd name="T2" fmla="*/ 211 w 262"/>
                <a:gd name="T3" fmla="*/ 130 h 235"/>
                <a:gd name="T4" fmla="*/ 125 w 262"/>
                <a:gd name="T5" fmla="*/ 216 h 235"/>
                <a:gd name="T6" fmla="*/ 144 w 262"/>
                <a:gd name="T7" fmla="*/ 235 h 235"/>
                <a:gd name="T8" fmla="*/ 262 w 262"/>
                <a:gd name="T9" fmla="*/ 117 h 235"/>
                <a:gd name="T10" fmla="*/ 145 w 262"/>
                <a:gd name="T11" fmla="*/ 0 h 235"/>
                <a:gd name="T12" fmla="*/ 126 w 262"/>
                <a:gd name="T13" fmla="*/ 18 h 235"/>
                <a:gd name="T14" fmla="*/ 211 w 262"/>
                <a:gd name="T15" fmla="*/ 104 h 235"/>
                <a:gd name="T16" fmla="*/ 0 w 262"/>
                <a:gd name="T17" fmla="*/ 104 h 235"/>
                <a:gd name="T18" fmla="*/ 0 w 262"/>
                <a:gd name="T19" fmla="*/ 130 h 235"/>
                <a:gd name="T20" fmla="*/ 211 w 262"/>
                <a:gd name="T21" fmla="*/ 130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2" h="235">
                  <a:moveTo>
                    <a:pt x="211" y="130"/>
                  </a:moveTo>
                  <a:lnTo>
                    <a:pt x="211" y="130"/>
                  </a:lnTo>
                  <a:lnTo>
                    <a:pt x="125" y="216"/>
                  </a:lnTo>
                  <a:lnTo>
                    <a:pt x="144" y="235"/>
                  </a:lnTo>
                  <a:lnTo>
                    <a:pt x="262" y="117"/>
                  </a:lnTo>
                  <a:lnTo>
                    <a:pt x="145" y="0"/>
                  </a:lnTo>
                  <a:lnTo>
                    <a:pt x="126" y="18"/>
                  </a:lnTo>
                  <a:lnTo>
                    <a:pt x="211" y="104"/>
                  </a:lnTo>
                  <a:lnTo>
                    <a:pt x="0" y="104"/>
                  </a:lnTo>
                  <a:lnTo>
                    <a:pt x="0" y="130"/>
                  </a:lnTo>
                  <a:lnTo>
                    <a:pt x="211" y="130"/>
                  </a:lnTo>
                  <a:close/>
                </a:path>
              </a:pathLst>
            </a:custGeom>
            <a:solidFill>
              <a:schemeClr val="accent1"/>
            </a:solidFill>
            <a:ln w="0">
              <a:noFill/>
              <a:prstDash val="solid"/>
              <a:round/>
              <a:headEnd/>
              <a:tailEnd/>
            </a:ln>
          </p:spPr>
          <p:txBody>
            <a:bodyPr vert="horz" wrap="square" lIns="93260" tIns="46630" rIns="93260" bIns="46630" numCol="1" anchor="t" anchorCtr="0" compatLnSpc="1">
              <a:prstTxWarp prst="textNoShape">
                <a:avLst/>
              </a:prstTxWarp>
            </a:bodyPr>
            <a:lstStyle/>
            <a:p>
              <a:pPr defTabSz="932563"/>
              <a:endParaRPr lang="en-US">
                <a:solidFill>
                  <a:srgbClr val="282828"/>
                </a:solidFill>
                <a:latin typeface="Segoe UI"/>
              </a:endParaRPr>
            </a:p>
          </p:txBody>
        </p:sp>
        <p:sp>
          <p:nvSpPr>
            <p:cNvPr id="81" name="Freeform 13">
              <a:extLst>
                <a:ext uri="{FF2B5EF4-FFF2-40B4-BE49-F238E27FC236}">
                  <a16:creationId xmlns:a16="http://schemas.microsoft.com/office/drawing/2014/main" id="{417FDCC3-D86E-472F-9EE9-F76D5719DB2C}"/>
                </a:ext>
              </a:extLst>
            </p:cNvPr>
            <p:cNvSpPr>
              <a:spLocks/>
            </p:cNvSpPr>
            <p:nvPr/>
          </p:nvSpPr>
          <p:spPr bwMode="auto">
            <a:xfrm>
              <a:off x="996599" y="6056586"/>
              <a:ext cx="263914" cy="234770"/>
            </a:xfrm>
            <a:custGeom>
              <a:avLst/>
              <a:gdLst>
                <a:gd name="T0" fmla="*/ 211 w 262"/>
                <a:gd name="T1" fmla="*/ 130 h 235"/>
                <a:gd name="T2" fmla="*/ 211 w 262"/>
                <a:gd name="T3" fmla="*/ 130 h 235"/>
                <a:gd name="T4" fmla="*/ 125 w 262"/>
                <a:gd name="T5" fmla="*/ 216 h 235"/>
                <a:gd name="T6" fmla="*/ 144 w 262"/>
                <a:gd name="T7" fmla="*/ 235 h 235"/>
                <a:gd name="T8" fmla="*/ 262 w 262"/>
                <a:gd name="T9" fmla="*/ 117 h 235"/>
                <a:gd name="T10" fmla="*/ 145 w 262"/>
                <a:gd name="T11" fmla="*/ 0 h 235"/>
                <a:gd name="T12" fmla="*/ 126 w 262"/>
                <a:gd name="T13" fmla="*/ 18 h 235"/>
                <a:gd name="T14" fmla="*/ 211 w 262"/>
                <a:gd name="T15" fmla="*/ 104 h 235"/>
                <a:gd name="T16" fmla="*/ 0 w 262"/>
                <a:gd name="T17" fmla="*/ 104 h 235"/>
                <a:gd name="T18" fmla="*/ 0 w 262"/>
                <a:gd name="T19" fmla="*/ 130 h 235"/>
                <a:gd name="T20" fmla="*/ 211 w 262"/>
                <a:gd name="T21" fmla="*/ 130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2" h="235">
                  <a:moveTo>
                    <a:pt x="211" y="130"/>
                  </a:moveTo>
                  <a:lnTo>
                    <a:pt x="211" y="130"/>
                  </a:lnTo>
                  <a:lnTo>
                    <a:pt x="125" y="216"/>
                  </a:lnTo>
                  <a:lnTo>
                    <a:pt x="144" y="235"/>
                  </a:lnTo>
                  <a:lnTo>
                    <a:pt x="262" y="117"/>
                  </a:lnTo>
                  <a:lnTo>
                    <a:pt x="145" y="0"/>
                  </a:lnTo>
                  <a:lnTo>
                    <a:pt x="126" y="18"/>
                  </a:lnTo>
                  <a:lnTo>
                    <a:pt x="211" y="104"/>
                  </a:lnTo>
                  <a:lnTo>
                    <a:pt x="0" y="104"/>
                  </a:lnTo>
                  <a:lnTo>
                    <a:pt x="0" y="130"/>
                  </a:lnTo>
                  <a:lnTo>
                    <a:pt x="211" y="130"/>
                  </a:lnTo>
                  <a:close/>
                </a:path>
              </a:pathLst>
            </a:custGeom>
            <a:solidFill>
              <a:schemeClr val="accent1"/>
            </a:solidFill>
            <a:ln w="0">
              <a:noFill/>
              <a:prstDash val="solid"/>
              <a:round/>
              <a:headEnd/>
              <a:tailEnd/>
            </a:ln>
          </p:spPr>
          <p:txBody>
            <a:bodyPr vert="horz" wrap="square" lIns="93260" tIns="46630" rIns="93260" bIns="46630" numCol="1" anchor="t" anchorCtr="0" compatLnSpc="1">
              <a:prstTxWarp prst="textNoShape">
                <a:avLst/>
              </a:prstTxWarp>
            </a:bodyPr>
            <a:lstStyle/>
            <a:p>
              <a:pPr defTabSz="932563"/>
              <a:endParaRPr lang="en-US">
                <a:solidFill>
                  <a:srgbClr val="282828"/>
                </a:solidFill>
                <a:latin typeface="Segoe UI"/>
              </a:endParaRPr>
            </a:p>
          </p:txBody>
        </p:sp>
      </p:grpSp>
      <p:sp>
        <p:nvSpPr>
          <p:cNvPr id="60" name="Text Placeholder 4">
            <a:extLst>
              <a:ext uri="{FF2B5EF4-FFF2-40B4-BE49-F238E27FC236}">
                <a16:creationId xmlns:a16="http://schemas.microsoft.com/office/drawing/2014/main" id="{431D0603-3AA5-405A-81F1-98D21915234A}"/>
              </a:ext>
            </a:extLst>
          </p:cNvPr>
          <p:cNvSpPr txBox="1">
            <a:spLocks/>
          </p:cNvSpPr>
          <p:nvPr/>
        </p:nvSpPr>
        <p:spPr>
          <a:xfrm>
            <a:off x="647626" y="2056991"/>
            <a:ext cx="11563350" cy="553998"/>
          </a:xfrm>
          <a:prstGeom prst="rect">
            <a:avLst/>
          </a:prstGeom>
        </p:spPr>
        <p:txBody>
          <a:bodyPr/>
          <a:lstStyle>
            <a:lvl1pPr marL="0" marR="0" indent="0" algn="l" defTabSz="932742" rtl="0" eaLnBrk="1" fontAlgn="auto" latinLnBrk="0" hangingPunct="1">
              <a:lnSpc>
                <a:spcPct val="90000"/>
              </a:lnSpc>
              <a:spcBef>
                <a:spcPts val="0"/>
              </a:spcBef>
              <a:spcAft>
                <a:spcPts val="0"/>
              </a:spcAft>
              <a:buClrTx/>
              <a:buSzPct val="90000"/>
              <a:buFont typeface="Wingdings" panose="05000000000000000000" pitchFamily="2" charset="2"/>
              <a:buNone/>
              <a:tabLst/>
              <a:defRPr sz="2600" kern="1200" spc="0" baseline="0">
                <a:gradFill>
                  <a:gsLst>
                    <a:gs pos="0">
                      <a:schemeClr val="tx1"/>
                    </a:gs>
                    <a:gs pos="100000">
                      <a:schemeClr val="tx1"/>
                    </a:gs>
                  </a:gsLst>
                  <a:lin ang="5400000" scaled="0"/>
                </a:gradFill>
                <a:latin typeface="+mn-lt"/>
                <a:ea typeface="+mn-ea"/>
                <a:cs typeface="+mn-cs"/>
              </a:defRPr>
            </a:lvl1pPr>
            <a:lvl2pPr marL="228600" marR="0" indent="0" algn="l" defTabSz="932742" rtl="0" eaLnBrk="1" fontAlgn="auto" latinLnBrk="0" hangingPunct="1">
              <a:lnSpc>
                <a:spcPct val="90000"/>
              </a:lnSpc>
              <a:spcBef>
                <a:spcPts val="0"/>
              </a:spcBef>
              <a:spcAft>
                <a:spcPts val="0"/>
              </a:spcAft>
              <a:buClrTx/>
              <a:buSzPct val="90000"/>
              <a:buFont typeface="Wingdings" panose="05000000000000000000" pitchFamily="2" charset="2"/>
              <a:buNone/>
              <a:tabLst/>
              <a:defRPr sz="2000" kern="1200" spc="0" baseline="0">
                <a:gradFill>
                  <a:gsLst>
                    <a:gs pos="0">
                      <a:schemeClr val="tx1"/>
                    </a:gs>
                    <a:gs pos="100000">
                      <a:schemeClr val="tx1"/>
                    </a:gs>
                  </a:gsLst>
                  <a:lin ang="5400000" scaled="0"/>
                </a:gradFill>
                <a:latin typeface="+mn-lt"/>
                <a:ea typeface="+mn-ea"/>
                <a:cs typeface="+mn-cs"/>
              </a:defRPr>
            </a:lvl2pPr>
            <a:lvl3pPr marL="457200" marR="0" indent="0" algn="l" defTabSz="932742" rtl="0" eaLnBrk="1" fontAlgn="auto" latinLnBrk="0" hangingPunct="1">
              <a:lnSpc>
                <a:spcPct val="90000"/>
              </a:lnSpc>
              <a:spcBef>
                <a:spcPts val="0"/>
              </a:spcBef>
              <a:spcAft>
                <a:spcPts val="0"/>
              </a:spcAft>
              <a:buClrTx/>
              <a:buSzPct val="90000"/>
              <a:buFont typeface="Wingdings" panose="05000000000000000000" pitchFamily="2" charset="2"/>
              <a:buNone/>
              <a:tabLst/>
              <a:defRPr sz="1600" kern="1200" spc="0" baseline="0">
                <a:gradFill>
                  <a:gsLst>
                    <a:gs pos="0">
                      <a:schemeClr val="tx1"/>
                    </a:gs>
                    <a:gs pos="100000">
                      <a:schemeClr val="tx1"/>
                    </a:gs>
                  </a:gsLst>
                  <a:lin ang="5400000" scaled="0"/>
                </a:gradFill>
                <a:latin typeface="+mn-lt"/>
                <a:ea typeface="+mn-ea"/>
                <a:cs typeface="+mn-cs"/>
              </a:defRPr>
            </a:lvl3pPr>
            <a:lvl4pPr marL="685800" marR="0" indent="0" algn="l" defTabSz="932742" rtl="0" eaLnBrk="1" fontAlgn="auto" latinLnBrk="0" hangingPunct="1">
              <a:lnSpc>
                <a:spcPct val="90000"/>
              </a:lnSpc>
              <a:spcBef>
                <a:spcPts val="0"/>
              </a:spcBef>
              <a:spcAft>
                <a:spcPts val="0"/>
              </a:spcAft>
              <a:buClrTx/>
              <a:buSzPct val="90000"/>
              <a:buFont typeface="Wingdings" panose="05000000000000000000" pitchFamily="2" charset="2"/>
              <a:buNone/>
              <a:tabLst/>
              <a:defRPr sz="1600" kern="1200" spc="0" baseline="0">
                <a:gradFill>
                  <a:gsLst>
                    <a:gs pos="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90000"/>
              </a:lnSpc>
              <a:spcBef>
                <a:spcPts val="0"/>
              </a:spcBef>
              <a:spcAft>
                <a:spcPts val="0"/>
              </a:spcAft>
              <a:buClrTx/>
              <a:buSzPct val="90000"/>
              <a:buFont typeface="Wingdings" panose="05000000000000000000" pitchFamily="2" charset="2"/>
              <a:buNone/>
              <a:tabLst/>
              <a:defRPr sz="1600" kern="1200" spc="0" baseline="0">
                <a:gradFill>
                  <a:gsLst>
                    <a:gs pos="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2000">
              <a:gradFill>
                <a:gsLst>
                  <a:gs pos="1250">
                    <a:schemeClr val="accent1"/>
                  </a:gs>
                  <a:gs pos="100000">
                    <a:schemeClr val="accent1"/>
                  </a:gs>
                </a:gsLst>
                <a:lin ang="5400000" scaled="0"/>
              </a:gradFill>
              <a:latin typeface="Segoe UI Semibold" panose="020B0702040204020203" pitchFamily="34" charset="0"/>
              <a:cs typeface="Segoe UI Semibold" panose="020B0702040204020203" pitchFamily="34" charset="0"/>
            </a:endParaRPr>
          </a:p>
        </p:txBody>
      </p:sp>
      <p:sp>
        <p:nvSpPr>
          <p:cNvPr id="63" name="Title 1">
            <a:extLst>
              <a:ext uri="{FF2B5EF4-FFF2-40B4-BE49-F238E27FC236}">
                <a16:creationId xmlns:a16="http://schemas.microsoft.com/office/drawing/2014/main" id="{FCF3140E-95E1-4325-886A-A3CBED27C5BC}"/>
              </a:ext>
            </a:extLst>
          </p:cNvPr>
          <p:cNvSpPr txBox="1">
            <a:spLocks/>
          </p:cNvSpPr>
          <p:nvPr/>
        </p:nvSpPr>
        <p:spPr>
          <a:xfrm>
            <a:off x="600059" y="304377"/>
            <a:ext cx="11239464" cy="471138"/>
          </a:xfrm>
          <a:prstGeom prst="rect">
            <a:avLst/>
          </a:prstGeom>
        </p:spPr>
        <p:txBody>
          <a:bodyPr vert="horz" wrap="square" lIns="0" tIns="164592" rIns="0" bIns="0" rtlCol="0" anchor="t">
            <a:noAutofit/>
          </a:bodyPr>
          <a:lstStyle>
            <a:lvl1pPr algn="l" defTabSz="951304" rtl="0" eaLnBrk="1" latinLnBrk="0" hangingPunct="1">
              <a:lnSpc>
                <a:spcPct val="100000"/>
              </a:lnSpc>
              <a:spcBef>
                <a:spcPct val="0"/>
              </a:spcBef>
              <a:buNone/>
              <a:defRPr lang="en-US" sz="3600" b="0" kern="1200" cap="none" spc="-51" baseline="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GB" dirty="0"/>
              <a:t>Technical Solutions</a:t>
            </a:r>
          </a:p>
        </p:txBody>
      </p:sp>
      <p:sp>
        <p:nvSpPr>
          <p:cNvPr id="66" name="TextBox 65">
            <a:extLst>
              <a:ext uri="{FF2B5EF4-FFF2-40B4-BE49-F238E27FC236}">
                <a16:creationId xmlns:a16="http://schemas.microsoft.com/office/drawing/2014/main" id="{4F511949-9385-4CD3-8EC8-7FF371E7893C}"/>
              </a:ext>
            </a:extLst>
          </p:cNvPr>
          <p:cNvSpPr txBox="1"/>
          <p:nvPr/>
        </p:nvSpPr>
        <p:spPr>
          <a:xfrm>
            <a:off x="600059" y="1124712"/>
            <a:ext cx="5305441" cy="553998"/>
          </a:xfrm>
          <a:prstGeom prst="rect">
            <a:avLst/>
          </a:prstGeom>
          <a:noFill/>
        </p:spPr>
        <p:txBody>
          <a:bodyPr wrap="square" lIns="0" tIns="0" rIns="0" bIns="0" rtlCol="0">
            <a:spAutoFit/>
          </a:bodyPr>
          <a:lstStyle/>
          <a:p>
            <a:r>
              <a:rPr lang="en-GB" sz="1800" dirty="0"/>
              <a:t>Networks have expanded, has your security adjusted accordingly?</a:t>
            </a:r>
          </a:p>
        </p:txBody>
      </p:sp>
      <p:pic>
        <p:nvPicPr>
          <p:cNvPr id="68" name="Picture 67">
            <a:extLst>
              <a:ext uri="{FF2B5EF4-FFF2-40B4-BE49-F238E27FC236}">
                <a16:creationId xmlns:a16="http://schemas.microsoft.com/office/drawing/2014/main" id="{EE39A90E-A37A-4A23-ACAC-63F9CB771407}"/>
              </a:ext>
            </a:extLst>
          </p:cNvPr>
          <p:cNvPicPr>
            <a:picLocks noChangeAspect="1"/>
          </p:cNvPicPr>
          <p:nvPr/>
        </p:nvPicPr>
        <p:blipFill>
          <a:blip r:embed="rId8"/>
          <a:stretch>
            <a:fillRect/>
          </a:stretch>
        </p:blipFill>
        <p:spPr>
          <a:xfrm>
            <a:off x="4372066" y="3403492"/>
            <a:ext cx="313580" cy="313580"/>
          </a:xfrm>
          <a:prstGeom prst="rect">
            <a:avLst/>
          </a:prstGeom>
        </p:spPr>
      </p:pic>
      <p:pic>
        <p:nvPicPr>
          <p:cNvPr id="69" name="Picture 68">
            <a:extLst>
              <a:ext uri="{FF2B5EF4-FFF2-40B4-BE49-F238E27FC236}">
                <a16:creationId xmlns:a16="http://schemas.microsoft.com/office/drawing/2014/main" id="{CD6DDB24-F523-4364-B9EA-23F8EFCA6320}"/>
              </a:ext>
            </a:extLst>
          </p:cNvPr>
          <p:cNvPicPr>
            <a:picLocks noChangeAspect="1"/>
          </p:cNvPicPr>
          <p:nvPr/>
        </p:nvPicPr>
        <p:blipFill>
          <a:blip r:embed="rId9"/>
          <a:stretch>
            <a:fillRect/>
          </a:stretch>
        </p:blipFill>
        <p:spPr>
          <a:xfrm>
            <a:off x="1737823" y="2586389"/>
            <a:ext cx="400857" cy="400858"/>
          </a:xfrm>
          <a:prstGeom prst="rect">
            <a:avLst/>
          </a:prstGeom>
        </p:spPr>
      </p:pic>
      <p:pic>
        <p:nvPicPr>
          <p:cNvPr id="4" name="Picture 3">
            <a:extLst>
              <a:ext uri="{FF2B5EF4-FFF2-40B4-BE49-F238E27FC236}">
                <a16:creationId xmlns:a16="http://schemas.microsoft.com/office/drawing/2014/main" id="{E50481AD-F23B-4D78-A90F-F22CC901AB8A}"/>
              </a:ext>
            </a:extLst>
          </p:cNvPr>
          <p:cNvPicPr>
            <a:picLocks noChangeAspect="1"/>
          </p:cNvPicPr>
          <p:nvPr/>
        </p:nvPicPr>
        <p:blipFill>
          <a:blip r:embed="rId10"/>
          <a:stretch>
            <a:fillRect/>
          </a:stretch>
        </p:blipFill>
        <p:spPr>
          <a:xfrm>
            <a:off x="6507841" y="5770006"/>
            <a:ext cx="516761" cy="453484"/>
          </a:xfrm>
          <a:prstGeom prst="rect">
            <a:avLst/>
          </a:prstGeom>
        </p:spPr>
      </p:pic>
      <p:pic>
        <p:nvPicPr>
          <p:cNvPr id="83" name="Picture 82">
            <a:extLst>
              <a:ext uri="{FF2B5EF4-FFF2-40B4-BE49-F238E27FC236}">
                <a16:creationId xmlns:a16="http://schemas.microsoft.com/office/drawing/2014/main" id="{54D0B18B-2AFE-42B5-8C5C-9FF09684E625}"/>
              </a:ext>
            </a:extLst>
          </p:cNvPr>
          <p:cNvPicPr>
            <a:picLocks noChangeAspect="1"/>
          </p:cNvPicPr>
          <p:nvPr/>
        </p:nvPicPr>
        <p:blipFill>
          <a:blip r:embed="rId10"/>
          <a:stretch>
            <a:fillRect/>
          </a:stretch>
        </p:blipFill>
        <p:spPr>
          <a:xfrm>
            <a:off x="6507841" y="2001970"/>
            <a:ext cx="516761" cy="453484"/>
          </a:xfrm>
          <a:prstGeom prst="rect">
            <a:avLst/>
          </a:prstGeom>
        </p:spPr>
      </p:pic>
      <p:sp>
        <p:nvSpPr>
          <p:cNvPr id="3" name="TextBox 2">
            <a:extLst>
              <a:ext uri="{FF2B5EF4-FFF2-40B4-BE49-F238E27FC236}">
                <a16:creationId xmlns:a16="http://schemas.microsoft.com/office/drawing/2014/main" id="{8F55E8A8-2FD7-4E26-BF64-6B43756F8C4B}"/>
              </a:ext>
            </a:extLst>
          </p:cNvPr>
          <p:cNvSpPr txBox="1"/>
          <p:nvPr/>
        </p:nvSpPr>
        <p:spPr>
          <a:xfrm>
            <a:off x="7134513" y="2087769"/>
            <a:ext cx="4592195" cy="246221"/>
          </a:xfrm>
          <a:prstGeom prst="rect">
            <a:avLst/>
          </a:prstGeom>
          <a:noFill/>
        </p:spPr>
        <p:txBody>
          <a:bodyPr wrap="square" lIns="0" tIns="0" rIns="0" bIns="0" rtlCol="0">
            <a:spAutoFit/>
          </a:bodyPr>
          <a:lstStyle/>
          <a:p>
            <a:pPr algn="l"/>
            <a:r>
              <a:rPr lang="en-US" sz="1600" dirty="0">
                <a:latin typeface="Segoe UI Semibold" panose="020B0702040204020203" pitchFamily="34" charset="0"/>
                <a:cs typeface="Segoe UI Semibold" panose="020B0702040204020203" pitchFamily="34" charset="0"/>
              </a:rPr>
              <a:t>Training</a:t>
            </a:r>
            <a:endParaRPr lang="en-GB" sz="1600" dirty="0" err="1">
              <a:latin typeface="Segoe UI Semibold" panose="020B0702040204020203" pitchFamily="34" charset="0"/>
              <a:cs typeface="Segoe UI Semibold" panose="020B0702040204020203" pitchFamily="34" charset="0"/>
            </a:endParaRPr>
          </a:p>
        </p:txBody>
      </p:sp>
      <p:pic>
        <p:nvPicPr>
          <p:cNvPr id="5" name="Picture 4">
            <a:extLst>
              <a:ext uri="{FF2B5EF4-FFF2-40B4-BE49-F238E27FC236}">
                <a16:creationId xmlns:a16="http://schemas.microsoft.com/office/drawing/2014/main" id="{409B13A0-0033-D527-3629-A118DF0B5DAF}"/>
              </a:ext>
            </a:extLst>
          </p:cNvPr>
          <p:cNvPicPr>
            <a:picLocks noChangeAspect="1"/>
          </p:cNvPicPr>
          <p:nvPr/>
        </p:nvPicPr>
        <p:blipFill>
          <a:blip r:embed="rId10"/>
          <a:stretch>
            <a:fillRect/>
          </a:stretch>
        </p:blipFill>
        <p:spPr>
          <a:xfrm>
            <a:off x="6507841" y="6273294"/>
            <a:ext cx="516761" cy="453484"/>
          </a:xfrm>
          <a:prstGeom prst="rect">
            <a:avLst/>
          </a:prstGeom>
        </p:spPr>
      </p:pic>
      <p:sp>
        <p:nvSpPr>
          <p:cNvPr id="10" name="TextBox 9">
            <a:extLst>
              <a:ext uri="{FF2B5EF4-FFF2-40B4-BE49-F238E27FC236}">
                <a16:creationId xmlns:a16="http://schemas.microsoft.com/office/drawing/2014/main" id="{42D45935-D077-2322-23EE-36AB4A24A970}"/>
              </a:ext>
            </a:extLst>
          </p:cNvPr>
          <p:cNvSpPr txBox="1"/>
          <p:nvPr/>
        </p:nvSpPr>
        <p:spPr>
          <a:xfrm>
            <a:off x="7134513" y="1731854"/>
            <a:ext cx="4592195" cy="246221"/>
          </a:xfrm>
          <a:prstGeom prst="rect">
            <a:avLst/>
          </a:prstGeom>
          <a:noFill/>
        </p:spPr>
        <p:txBody>
          <a:bodyPr wrap="square" lIns="0" tIns="0" rIns="0" bIns="0" rtlCol="0">
            <a:spAutoFit/>
          </a:bodyPr>
          <a:lstStyle/>
          <a:p>
            <a:pPr algn="l"/>
            <a:r>
              <a:rPr lang="en-US" sz="1600" dirty="0">
                <a:latin typeface="Segoe UI Semibold" panose="020B0702040204020203" pitchFamily="34" charset="0"/>
                <a:cs typeface="Segoe UI Semibold" panose="020B0702040204020203" pitchFamily="34" charset="0"/>
              </a:rPr>
              <a:t>PAM/PIM </a:t>
            </a:r>
            <a:endParaRPr lang="en-GB" sz="1600" dirty="0" err="1">
              <a:latin typeface="Segoe UI Semibold" panose="020B0702040204020203" pitchFamily="34" charset="0"/>
              <a:cs typeface="Segoe UI Semibold" panose="020B0702040204020203" pitchFamily="34" charset="0"/>
            </a:endParaRPr>
          </a:p>
        </p:txBody>
      </p:sp>
      <p:pic>
        <p:nvPicPr>
          <p:cNvPr id="12" name="Picture 11">
            <a:extLst>
              <a:ext uri="{FF2B5EF4-FFF2-40B4-BE49-F238E27FC236}">
                <a16:creationId xmlns:a16="http://schemas.microsoft.com/office/drawing/2014/main" id="{ECB655EA-43DF-D7FB-3DA1-8CB8B5E5A40C}"/>
              </a:ext>
            </a:extLst>
          </p:cNvPr>
          <p:cNvPicPr>
            <a:picLocks noChangeAspect="1"/>
          </p:cNvPicPr>
          <p:nvPr/>
        </p:nvPicPr>
        <p:blipFill>
          <a:blip r:embed="rId10"/>
          <a:stretch>
            <a:fillRect/>
          </a:stretch>
        </p:blipFill>
        <p:spPr>
          <a:xfrm>
            <a:off x="6507841" y="1616468"/>
            <a:ext cx="516761" cy="453484"/>
          </a:xfrm>
          <a:prstGeom prst="rect">
            <a:avLst/>
          </a:prstGeom>
        </p:spPr>
      </p:pic>
    </p:spTree>
    <p:extLst>
      <p:ext uri="{BB962C8B-B14F-4D97-AF65-F5344CB8AC3E}">
        <p14:creationId xmlns:p14="http://schemas.microsoft.com/office/powerpoint/2010/main" val="266012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F714E0-E00B-4506-9B10-EB62D2F6E898}"/>
              </a:ext>
            </a:extLst>
          </p:cNvPr>
          <p:cNvSpPr/>
          <p:nvPr/>
        </p:nvSpPr>
        <p:spPr bwMode="auto">
          <a:xfrm>
            <a:off x="-1" y="-1"/>
            <a:ext cx="3606801" cy="6994525"/>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sp>
        <p:nvSpPr>
          <p:cNvPr id="5" name="Rectangle 4">
            <a:extLst>
              <a:ext uri="{FF2B5EF4-FFF2-40B4-BE49-F238E27FC236}">
                <a16:creationId xmlns:a16="http://schemas.microsoft.com/office/drawing/2014/main" id="{21A0A058-207F-495B-BB40-ADCECB7D8F40}"/>
              </a:ext>
            </a:extLst>
          </p:cNvPr>
          <p:cNvSpPr/>
          <p:nvPr/>
        </p:nvSpPr>
        <p:spPr bwMode="auto">
          <a:xfrm>
            <a:off x="645159" y="2326278"/>
            <a:ext cx="822960" cy="45719"/>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43543875-6952-4D93-81A1-4ECB5106B277}"/>
              </a:ext>
            </a:extLst>
          </p:cNvPr>
          <p:cNvSpPr>
            <a:spLocks noGrp="1"/>
          </p:cNvSpPr>
          <p:nvPr>
            <p:ph type="title"/>
          </p:nvPr>
        </p:nvSpPr>
        <p:spPr>
          <a:xfrm>
            <a:off x="600059" y="466301"/>
            <a:ext cx="3006741" cy="1107996"/>
          </a:xfrm>
        </p:spPr>
        <p:txBody>
          <a:bodyPr/>
          <a:lstStyle/>
          <a:p>
            <a:r>
              <a:rPr lang="en-US" altLang="en-US" dirty="0">
                <a:solidFill>
                  <a:schemeClr val="bg1"/>
                </a:solidFill>
              </a:rPr>
              <a:t>Operational Solutions</a:t>
            </a:r>
            <a:endParaRPr lang="en-IN" dirty="0">
              <a:solidFill>
                <a:schemeClr val="bg1"/>
              </a:solidFill>
            </a:endParaRPr>
          </a:p>
        </p:txBody>
      </p:sp>
      <p:sp>
        <p:nvSpPr>
          <p:cNvPr id="8" name="Title 1">
            <a:extLst>
              <a:ext uri="{FF2B5EF4-FFF2-40B4-BE49-F238E27FC236}">
                <a16:creationId xmlns:a16="http://schemas.microsoft.com/office/drawing/2014/main" id="{6AEA2B27-A29A-4FB9-963A-8F53599FAB81}"/>
              </a:ext>
            </a:extLst>
          </p:cNvPr>
          <p:cNvSpPr txBox="1">
            <a:spLocks/>
          </p:cNvSpPr>
          <p:nvPr/>
        </p:nvSpPr>
        <p:spPr>
          <a:xfrm>
            <a:off x="600059" y="2615141"/>
            <a:ext cx="2341261" cy="738664"/>
          </a:xfrm>
          <a:prstGeom prst="rect">
            <a:avLst/>
          </a:prstGeom>
        </p:spPr>
        <p:txBody>
          <a:bodyPr vert="horz" wrap="square" lIns="0" tIns="0" rIns="0" bIns="0" rtlCol="0" anchor="t">
            <a:spAutoFit/>
          </a:bodyPr>
          <a:lstStyle>
            <a:lvl1pPr algn="l" defTabSz="951304" rtl="0" eaLnBrk="1" latinLnBrk="0" hangingPunct="1">
              <a:lnSpc>
                <a:spcPct val="100000"/>
              </a:lnSpc>
              <a:spcBef>
                <a:spcPct val="0"/>
              </a:spcBef>
              <a:buNone/>
              <a:defRPr lang="en-US" sz="3600" b="0" kern="1200" cap="none" spc="-51" baseline="0">
                <a:ln w="3175">
                  <a:noFill/>
                </a:ln>
                <a:solidFill>
                  <a:schemeClr val="tx1"/>
                </a:solidFill>
                <a:effectLst/>
                <a:latin typeface="+mj-lt"/>
                <a:ea typeface="+mn-ea"/>
                <a:cs typeface="Segoe UI" pitchFamily="34" charset="0"/>
              </a:defRPr>
            </a:lvl1pPr>
          </a:lstStyle>
          <a:p>
            <a:r>
              <a:rPr lang="en-US" altLang="en-US" sz="2400" dirty="0">
                <a:solidFill>
                  <a:schemeClr val="bg1"/>
                </a:solidFill>
                <a:latin typeface="+mn-lt"/>
              </a:rPr>
              <a:t>What steps can you take?</a:t>
            </a:r>
          </a:p>
        </p:txBody>
      </p:sp>
      <p:sp>
        <p:nvSpPr>
          <p:cNvPr id="9" name="Arrow: Bent 8">
            <a:extLst>
              <a:ext uri="{FF2B5EF4-FFF2-40B4-BE49-F238E27FC236}">
                <a16:creationId xmlns:a16="http://schemas.microsoft.com/office/drawing/2014/main" id="{87F04278-2608-4A03-8186-2122C16F2604}"/>
              </a:ext>
            </a:extLst>
          </p:cNvPr>
          <p:cNvSpPr/>
          <p:nvPr/>
        </p:nvSpPr>
        <p:spPr bwMode="auto">
          <a:xfrm flipV="1">
            <a:off x="4124960" y="-8"/>
            <a:ext cx="8311514" cy="6751321"/>
          </a:xfrm>
          <a:prstGeom prst="bentArrow">
            <a:avLst>
              <a:gd name="adj1" fmla="val 25000"/>
              <a:gd name="adj2" fmla="val 0"/>
              <a:gd name="adj3" fmla="val 25000"/>
              <a:gd name="adj4" fmla="val 2700"/>
            </a:avLst>
          </a:prstGeom>
          <a:solidFill>
            <a:schemeClr val="accent1"/>
          </a:solidFill>
          <a:ln w="6350">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sp>
        <p:nvSpPr>
          <p:cNvPr id="19" name="Oval 18">
            <a:extLst>
              <a:ext uri="{FF2B5EF4-FFF2-40B4-BE49-F238E27FC236}">
                <a16:creationId xmlns:a16="http://schemas.microsoft.com/office/drawing/2014/main" id="{8A838C76-7A03-4447-B303-5C385A622115}"/>
              </a:ext>
            </a:extLst>
          </p:cNvPr>
          <p:cNvSpPr/>
          <p:nvPr/>
        </p:nvSpPr>
        <p:spPr bwMode="auto">
          <a:xfrm>
            <a:off x="3767475" y="2513704"/>
            <a:ext cx="723502" cy="723502"/>
          </a:xfrm>
          <a:prstGeom prst="ellipse">
            <a:avLst/>
          </a:prstGeom>
          <a:solidFill>
            <a:schemeClr val="tx2"/>
          </a:solidFill>
          <a:ln w="3175" cap="rnd">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GB" sz="2000" dirty="0" err="1">
              <a:solidFill>
                <a:srgbClr val="FFFFFF"/>
              </a:solidFill>
              <a:cs typeface="Segoe UI" pitchFamily="34" charset="0"/>
            </a:endParaRPr>
          </a:p>
        </p:txBody>
      </p:sp>
      <p:sp>
        <p:nvSpPr>
          <p:cNvPr id="20" name="Oval 19">
            <a:extLst>
              <a:ext uri="{FF2B5EF4-FFF2-40B4-BE49-F238E27FC236}">
                <a16:creationId xmlns:a16="http://schemas.microsoft.com/office/drawing/2014/main" id="{355EB8E7-36E5-4D43-8E66-C9A5A4794C97}"/>
              </a:ext>
            </a:extLst>
          </p:cNvPr>
          <p:cNvSpPr/>
          <p:nvPr/>
        </p:nvSpPr>
        <p:spPr bwMode="auto">
          <a:xfrm>
            <a:off x="3820722" y="2566951"/>
            <a:ext cx="617009" cy="617009"/>
          </a:xfrm>
          <a:prstGeom prst="ellipse">
            <a:avLst/>
          </a:prstGeom>
          <a:solidFill>
            <a:schemeClr val="bg1"/>
          </a:solidFill>
          <a:ln>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sp>
        <p:nvSpPr>
          <p:cNvPr id="22" name="Oval 21">
            <a:extLst>
              <a:ext uri="{FF2B5EF4-FFF2-40B4-BE49-F238E27FC236}">
                <a16:creationId xmlns:a16="http://schemas.microsoft.com/office/drawing/2014/main" id="{8AA87507-A6B9-4A09-BE08-175A1A1D3318}"/>
              </a:ext>
            </a:extLst>
          </p:cNvPr>
          <p:cNvSpPr/>
          <p:nvPr/>
        </p:nvSpPr>
        <p:spPr bwMode="auto">
          <a:xfrm>
            <a:off x="3767475" y="3595366"/>
            <a:ext cx="723502" cy="723502"/>
          </a:xfrm>
          <a:prstGeom prst="ellipse">
            <a:avLst/>
          </a:prstGeom>
          <a:solidFill>
            <a:schemeClr val="tx2"/>
          </a:solidFill>
          <a:ln w="3175" cap="rnd">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GB" sz="2000" dirty="0" err="1">
              <a:solidFill>
                <a:srgbClr val="FFFFFF"/>
              </a:solidFill>
              <a:cs typeface="Segoe UI" pitchFamily="34" charset="0"/>
            </a:endParaRPr>
          </a:p>
        </p:txBody>
      </p:sp>
      <p:sp>
        <p:nvSpPr>
          <p:cNvPr id="23" name="Oval 22">
            <a:extLst>
              <a:ext uri="{FF2B5EF4-FFF2-40B4-BE49-F238E27FC236}">
                <a16:creationId xmlns:a16="http://schemas.microsoft.com/office/drawing/2014/main" id="{5B40DC0A-AB4A-48B8-8C43-1F150D75F590}"/>
              </a:ext>
            </a:extLst>
          </p:cNvPr>
          <p:cNvSpPr/>
          <p:nvPr/>
        </p:nvSpPr>
        <p:spPr bwMode="auto">
          <a:xfrm>
            <a:off x="3820722" y="3648613"/>
            <a:ext cx="617009" cy="617009"/>
          </a:xfrm>
          <a:prstGeom prst="ellipse">
            <a:avLst/>
          </a:prstGeom>
          <a:solidFill>
            <a:schemeClr val="bg1"/>
          </a:solidFill>
          <a:ln>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sp>
        <p:nvSpPr>
          <p:cNvPr id="25" name="Oval 24">
            <a:extLst>
              <a:ext uri="{FF2B5EF4-FFF2-40B4-BE49-F238E27FC236}">
                <a16:creationId xmlns:a16="http://schemas.microsoft.com/office/drawing/2014/main" id="{468E7103-534B-45AA-8EAB-FCDD199BE311}"/>
              </a:ext>
            </a:extLst>
          </p:cNvPr>
          <p:cNvSpPr/>
          <p:nvPr/>
        </p:nvSpPr>
        <p:spPr bwMode="auto">
          <a:xfrm>
            <a:off x="3767475" y="4677028"/>
            <a:ext cx="723502" cy="723502"/>
          </a:xfrm>
          <a:prstGeom prst="ellipse">
            <a:avLst/>
          </a:prstGeom>
          <a:solidFill>
            <a:schemeClr val="tx2"/>
          </a:solidFill>
          <a:ln w="3175" cap="rnd">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GB" sz="2000" dirty="0" err="1">
              <a:solidFill>
                <a:srgbClr val="FFFFFF"/>
              </a:solidFill>
              <a:cs typeface="Segoe UI" pitchFamily="34" charset="0"/>
            </a:endParaRPr>
          </a:p>
        </p:txBody>
      </p:sp>
      <p:sp>
        <p:nvSpPr>
          <p:cNvPr id="26" name="Oval 25">
            <a:extLst>
              <a:ext uri="{FF2B5EF4-FFF2-40B4-BE49-F238E27FC236}">
                <a16:creationId xmlns:a16="http://schemas.microsoft.com/office/drawing/2014/main" id="{55A5AE1D-F70A-48AF-BB39-5D8635F3EAC3}"/>
              </a:ext>
            </a:extLst>
          </p:cNvPr>
          <p:cNvSpPr/>
          <p:nvPr/>
        </p:nvSpPr>
        <p:spPr bwMode="auto">
          <a:xfrm>
            <a:off x="3820722" y="4730275"/>
            <a:ext cx="617009" cy="617009"/>
          </a:xfrm>
          <a:prstGeom prst="ellipse">
            <a:avLst/>
          </a:prstGeom>
          <a:solidFill>
            <a:schemeClr val="bg1"/>
          </a:solidFill>
          <a:ln>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sp>
        <p:nvSpPr>
          <p:cNvPr id="28" name="Oval 27">
            <a:extLst>
              <a:ext uri="{FF2B5EF4-FFF2-40B4-BE49-F238E27FC236}">
                <a16:creationId xmlns:a16="http://schemas.microsoft.com/office/drawing/2014/main" id="{56F18CF3-CF98-4880-878E-1D85ED2B0BD3}"/>
              </a:ext>
            </a:extLst>
          </p:cNvPr>
          <p:cNvSpPr/>
          <p:nvPr/>
        </p:nvSpPr>
        <p:spPr bwMode="auto">
          <a:xfrm>
            <a:off x="3767475" y="5758691"/>
            <a:ext cx="723502" cy="723502"/>
          </a:xfrm>
          <a:prstGeom prst="ellipse">
            <a:avLst/>
          </a:prstGeom>
          <a:solidFill>
            <a:schemeClr val="tx2"/>
          </a:solidFill>
          <a:ln w="3175" cap="rnd">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GB" sz="2000" dirty="0" err="1">
              <a:solidFill>
                <a:srgbClr val="FFFFFF"/>
              </a:solidFill>
              <a:cs typeface="Segoe UI" pitchFamily="34" charset="0"/>
            </a:endParaRPr>
          </a:p>
        </p:txBody>
      </p:sp>
      <p:sp>
        <p:nvSpPr>
          <p:cNvPr id="29" name="Oval 28">
            <a:extLst>
              <a:ext uri="{FF2B5EF4-FFF2-40B4-BE49-F238E27FC236}">
                <a16:creationId xmlns:a16="http://schemas.microsoft.com/office/drawing/2014/main" id="{DFDBAFC3-A0E1-4CE1-AAE5-923DF3A4E912}"/>
              </a:ext>
            </a:extLst>
          </p:cNvPr>
          <p:cNvSpPr/>
          <p:nvPr/>
        </p:nvSpPr>
        <p:spPr bwMode="auto">
          <a:xfrm>
            <a:off x="3820722" y="5811938"/>
            <a:ext cx="617009" cy="617009"/>
          </a:xfrm>
          <a:prstGeom prst="ellipse">
            <a:avLst/>
          </a:prstGeom>
          <a:solidFill>
            <a:schemeClr val="bg1"/>
          </a:solidFill>
          <a:ln>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sp>
        <p:nvSpPr>
          <p:cNvPr id="32" name="TextBox 31">
            <a:extLst>
              <a:ext uri="{FF2B5EF4-FFF2-40B4-BE49-F238E27FC236}">
                <a16:creationId xmlns:a16="http://schemas.microsoft.com/office/drawing/2014/main" id="{DE0780CF-1238-4107-8AB9-B3EAD554F742}"/>
              </a:ext>
            </a:extLst>
          </p:cNvPr>
          <p:cNvSpPr txBox="1"/>
          <p:nvPr/>
        </p:nvSpPr>
        <p:spPr>
          <a:xfrm>
            <a:off x="4648025" y="258154"/>
            <a:ext cx="7113762" cy="907955"/>
          </a:xfrm>
          <a:prstGeom prst="rect">
            <a:avLst/>
          </a:prstGeom>
          <a:noFill/>
        </p:spPr>
        <p:txBody>
          <a:bodyPr wrap="square" lIns="91440" tIns="45720" rIns="91440" bIns="45720" rtlCol="0" anchor="ctr">
            <a:noAutofit/>
          </a:bodyPr>
          <a:lstStyle/>
          <a:p>
            <a:pPr defTabSz="932239">
              <a:lnSpc>
                <a:spcPct val="90000"/>
              </a:lnSpc>
              <a:spcAft>
                <a:spcPts val="612"/>
              </a:spcAft>
              <a:defRPr/>
            </a:pPr>
            <a:r>
              <a:rPr lang="en-US" sz="1800" dirty="0">
                <a:solidFill>
                  <a:schemeClr val="tx2"/>
                </a:solidFill>
                <a:latin typeface="+mj-lt"/>
                <a:cs typeface="Segoe UI Semilight" panose="020B0402040204020203" pitchFamily="34" charset="0"/>
              </a:rPr>
              <a:t>Group your data</a:t>
            </a:r>
          </a:p>
          <a:p>
            <a:pPr defTabSz="932239">
              <a:lnSpc>
                <a:spcPct val="90000"/>
              </a:lnSpc>
              <a:spcAft>
                <a:spcPts val="612"/>
              </a:spcAft>
              <a:defRPr/>
            </a:pPr>
            <a:r>
              <a:rPr lang="en-US" sz="1599" dirty="0"/>
              <a:t>Stop thinking it all has the same importance</a:t>
            </a:r>
          </a:p>
        </p:txBody>
      </p:sp>
      <p:sp>
        <p:nvSpPr>
          <p:cNvPr id="33" name="TextBox 32">
            <a:extLst>
              <a:ext uri="{FF2B5EF4-FFF2-40B4-BE49-F238E27FC236}">
                <a16:creationId xmlns:a16="http://schemas.microsoft.com/office/drawing/2014/main" id="{1901C470-9DBF-4E7D-A073-ACC6043D9E33}"/>
              </a:ext>
            </a:extLst>
          </p:cNvPr>
          <p:cNvSpPr txBox="1"/>
          <p:nvPr/>
        </p:nvSpPr>
        <p:spPr>
          <a:xfrm>
            <a:off x="4648025" y="1339816"/>
            <a:ext cx="7113762" cy="907955"/>
          </a:xfrm>
          <a:prstGeom prst="rect">
            <a:avLst/>
          </a:prstGeom>
          <a:noFill/>
        </p:spPr>
        <p:txBody>
          <a:bodyPr wrap="square" lIns="91440" tIns="45720" rIns="91440" bIns="45720" rtlCol="0" anchor="ctr">
            <a:noAutofit/>
          </a:bodyPr>
          <a:lstStyle/>
          <a:p>
            <a:pPr defTabSz="932239">
              <a:lnSpc>
                <a:spcPct val="90000"/>
              </a:lnSpc>
              <a:spcAft>
                <a:spcPts val="612"/>
              </a:spcAft>
              <a:defRPr/>
            </a:pPr>
            <a:r>
              <a:rPr lang="en-US" sz="1800" dirty="0">
                <a:solidFill>
                  <a:schemeClr val="tx2"/>
                </a:solidFill>
                <a:latin typeface="+mj-lt"/>
                <a:cs typeface="Segoe UI Semilight" panose="020B0402040204020203" pitchFamily="34" charset="0"/>
              </a:rPr>
              <a:t>Access</a:t>
            </a:r>
          </a:p>
          <a:p>
            <a:pPr defTabSz="932239">
              <a:lnSpc>
                <a:spcPct val="90000"/>
              </a:lnSpc>
              <a:spcAft>
                <a:spcPts val="612"/>
              </a:spcAft>
              <a:defRPr/>
            </a:pPr>
            <a:r>
              <a:rPr lang="en-US" sz="1599" dirty="0"/>
              <a:t>Corporate vs Internal – are your access settings up-to-date?</a:t>
            </a:r>
          </a:p>
        </p:txBody>
      </p:sp>
      <p:sp>
        <p:nvSpPr>
          <p:cNvPr id="34" name="TextBox 33">
            <a:extLst>
              <a:ext uri="{FF2B5EF4-FFF2-40B4-BE49-F238E27FC236}">
                <a16:creationId xmlns:a16="http://schemas.microsoft.com/office/drawing/2014/main" id="{17FF995E-8B22-40A3-95F4-91F57EAC7ABA}"/>
              </a:ext>
            </a:extLst>
          </p:cNvPr>
          <p:cNvSpPr txBox="1"/>
          <p:nvPr/>
        </p:nvSpPr>
        <p:spPr>
          <a:xfrm>
            <a:off x="4648024" y="3503140"/>
            <a:ext cx="7113762" cy="907955"/>
          </a:xfrm>
          <a:prstGeom prst="rect">
            <a:avLst/>
          </a:prstGeom>
          <a:noFill/>
        </p:spPr>
        <p:txBody>
          <a:bodyPr wrap="square" lIns="91440" tIns="45720" rIns="91440" bIns="45720" rtlCol="0" anchor="ctr">
            <a:noAutofit/>
          </a:bodyPr>
          <a:lstStyle/>
          <a:p>
            <a:pPr defTabSz="932239">
              <a:lnSpc>
                <a:spcPct val="90000"/>
              </a:lnSpc>
              <a:spcAft>
                <a:spcPts val="612"/>
              </a:spcAft>
              <a:defRPr/>
            </a:pPr>
            <a:r>
              <a:rPr lang="en-US" sz="1800" dirty="0">
                <a:solidFill>
                  <a:schemeClr val="tx2"/>
                </a:solidFill>
                <a:latin typeface="+mj-lt"/>
                <a:cs typeface="Segoe UI Semilight" panose="020B0402040204020203" pitchFamily="34" charset="0"/>
              </a:rPr>
              <a:t>Evidence</a:t>
            </a:r>
          </a:p>
          <a:p>
            <a:pPr defTabSz="932239">
              <a:lnSpc>
                <a:spcPct val="90000"/>
              </a:lnSpc>
              <a:spcAft>
                <a:spcPts val="612"/>
              </a:spcAft>
              <a:defRPr/>
            </a:pPr>
            <a:r>
              <a:rPr lang="en-US" sz="1599" dirty="0"/>
              <a:t>Keep track of what you’ve done and where data is stored</a:t>
            </a:r>
          </a:p>
        </p:txBody>
      </p:sp>
      <p:sp>
        <p:nvSpPr>
          <p:cNvPr id="35" name="TextBox 34">
            <a:extLst>
              <a:ext uri="{FF2B5EF4-FFF2-40B4-BE49-F238E27FC236}">
                <a16:creationId xmlns:a16="http://schemas.microsoft.com/office/drawing/2014/main" id="{A1CAFC47-B4CE-4112-A38C-E910419A4EFA}"/>
              </a:ext>
            </a:extLst>
          </p:cNvPr>
          <p:cNvSpPr txBox="1"/>
          <p:nvPr/>
        </p:nvSpPr>
        <p:spPr>
          <a:xfrm>
            <a:off x="4648025" y="2421478"/>
            <a:ext cx="7113762" cy="907955"/>
          </a:xfrm>
          <a:prstGeom prst="rect">
            <a:avLst/>
          </a:prstGeom>
          <a:noFill/>
        </p:spPr>
        <p:txBody>
          <a:bodyPr wrap="square" lIns="91440" tIns="45720" rIns="91440" bIns="45720" rtlCol="0" anchor="ctr">
            <a:noAutofit/>
          </a:bodyPr>
          <a:lstStyle/>
          <a:p>
            <a:pPr defTabSz="932239">
              <a:lnSpc>
                <a:spcPct val="90000"/>
              </a:lnSpc>
              <a:spcAft>
                <a:spcPts val="612"/>
              </a:spcAft>
              <a:defRPr/>
            </a:pPr>
            <a:r>
              <a:rPr lang="en-US" sz="1800" dirty="0">
                <a:solidFill>
                  <a:schemeClr val="tx2"/>
                </a:solidFill>
                <a:latin typeface="+mj-lt"/>
                <a:cs typeface="Segoe UI Semilight" panose="020B0402040204020203" pitchFamily="34" charset="0"/>
              </a:rPr>
              <a:t>Retention and Management</a:t>
            </a:r>
          </a:p>
          <a:p>
            <a:pPr defTabSz="932239">
              <a:lnSpc>
                <a:spcPct val="90000"/>
              </a:lnSpc>
              <a:spcAft>
                <a:spcPts val="612"/>
              </a:spcAft>
              <a:defRPr/>
            </a:pPr>
            <a:r>
              <a:rPr lang="en-US" sz="1599" dirty="0"/>
              <a:t>Keep critical data </a:t>
            </a:r>
            <a:r>
              <a:rPr lang="en-US" sz="1599" dirty="0" err="1"/>
              <a:t>organised</a:t>
            </a:r>
            <a:r>
              <a:rPr lang="en-US" sz="1599" dirty="0"/>
              <a:t>, so it’s always accessible and safe</a:t>
            </a:r>
          </a:p>
        </p:txBody>
      </p:sp>
      <p:sp>
        <p:nvSpPr>
          <p:cNvPr id="36" name="TextBox 35">
            <a:extLst>
              <a:ext uri="{FF2B5EF4-FFF2-40B4-BE49-F238E27FC236}">
                <a16:creationId xmlns:a16="http://schemas.microsoft.com/office/drawing/2014/main" id="{6EB6DF41-0442-4318-A2E6-142C49574B5D}"/>
              </a:ext>
            </a:extLst>
          </p:cNvPr>
          <p:cNvSpPr txBox="1"/>
          <p:nvPr/>
        </p:nvSpPr>
        <p:spPr>
          <a:xfrm>
            <a:off x="4648026" y="5666465"/>
            <a:ext cx="7113762" cy="907955"/>
          </a:xfrm>
          <a:prstGeom prst="rect">
            <a:avLst/>
          </a:prstGeom>
          <a:noFill/>
        </p:spPr>
        <p:txBody>
          <a:bodyPr wrap="square" lIns="91440" tIns="45720" rIns="91440" bIns="45720" rtlCol="0" anchor="ctr">
            <a:noAutofit/>
          </a:bodyPr>
          <a:lstStyle/>
          <a:p>
            <a:pPr defTabSz="932239">
              <a:lnSpc>
                <a:spcPct val="90000"/>
              </a:lnSpc>
              <a:spcAft>
                <a:spcPts val="612"/>
              </a:spcAft>
              <a:defRPr/>
            </a:pPr>
            <a:r>
              <a:rPr lang="en-US" sz="1800" dirty="0">
                <a:solidFill>
                  <a:schemeClr val="tx2"/>
                </a:solidFill>
                <a:latin typeface="+mj-lt"/>
                <a:cs typeface="Segoe UI Semilight" panose="020B0402040204020203" pitchFamily="34" charset="0"/>
              </a:rPr>
              <a:t>Education and Training</a:t>
            </a:r>
            <a:br>
              <a:rPr lang="en-US" sz="2400" dirty="0">
                <a:cs typeface="Segoe UI Semilight" panose="020B0402040204020203" pitchFamily="34" charset="0"/>
              </a:rPr>
            </a:br>
            <a:r>
              <a:rPr lang="en-US" sz="1599" dirty="0"/>
              <a:t>Reduces the risk, whilst not letting panic set in if an attack does happen</a:t>
            </a:r>
          </a:p>
        </p:txBody>
      </p:sp>
      <p:sp>
        <p:nvSpPr>
          <p:cNvPr id="37" name="TextBox 36">
            <a:extLst>
              <a:ext uri="{FF2B5EF4-FFF2-40B4-BE49-F238E27FC236}">
                <a16:creationId xmlns:a16="http://schemas.microsoft.com/office/drawing/2014/main" id="{62AE95A9-B017-449A-B707-A404AB84D36E}"/>
              </a:ext>
            </a:extLst>
          </p:cNvPr>
          <p:cNvSpPr txBox="1"/>
          <p:nvPr/>
        </p:nvSpPr>
        <p:spPr>
          <a:xfrm>
            <a:off x="4607096" y="4563314"/>
            <a:ext cx="7113762" cy="907955"/>
          </a:xfrm>
          <a:prstGeom prst="rect">
            <a:avLst/>
          </a:prstGeom>
          <a:noFill/>
        </p:spPr>
        <p:txBody>
          <a:bodyPr wrap="square" lIns="91440" tIns="45720" rIns="91440" bIns="45720" rtlCol="0" anchor="ctr">
            <a:noAutofit/>
          </a:bodyPr>
          <a:lstStyle/>
          <a:p>
            <a:pPr defTabSz="932239">
              <a:lnSpc>
                <a:spcPct val="90000"/>
              </a:lnSpc>
              <a:spcAft>
                <a:spcPts val="612"/>
              </a:spcAft>
              <a:defRPr/>
            </a:pPr>
            <a:r>
              <a:rPr lang="en-US" sz="1800" dirty="0">
                <a:solidFill>
                  <a:schemeClr val="tx2"/>
                </a:solidFill>
                <a:latin typeface="+mj-lt"/>
                <a:cs typeface="Segoe UI Semilight" panose="020B0402040204020203" pitchFamily="34" charset="0"/>
              </a:rPr>
              <a:t>Compliance / Accreditation</a:t>
            </a:r>
          </a:p>
          <a:p>
            <a:pPr defTabSz="932239">
              <a:lnSpc>
                <a:spcPct val="90000"/>
              </a:lnSpc>
              <a:spcAft>
                <a:spcPts val="612"/>
              </a:spcAft>
              <a:defRPr/>
            </a:pPr>
            <a:r>
              <a:rPr lang="en-US" sz="1599" dirty="0"/>
              <a:t>Ensure systems remain compliant. Invest in security accreditations (ISO, CE+)</a:t>
            </a:r>
          </a:p>
        </p:txBody>
      </p:sp>
      <p:sp>
        <p:nvSpPr>
          <p:cNvPr id="13" name="Oval 12">
            <a:extLst>
              <a:ext uri="{FF2B5EF4-FFF2-40B4-BE49-F238E27FC236}">
                <a16:creationId xmlns:a16="http://schemas.microsoft.com/office/drawing/2014/main" id="{164306F3-5BCC-4486-A9D6-9A3037EBF6FD}"/>
              </a:ext>
            </a:extLst>
          </p:cNvPr>
          <p:cNvSpPr/>
          <p:nvPr/>
        </p:nvSpPr>
        <p:spPr bwMode="auto">
          <a:xfrm>
            <a:off x="3767475" y="350380"/>
            <a:ext cx="723502" cy="723502"/>
          </a:xfrm>
          <a:prstGeom prst="ellipse">
            <a:avLst/>
          </a:prstGeom>
          <a:solidFill>
            <a:schemeClr val="accent2"/>
          </a:solidFill>
          <a:ln w="3175" cap="rnd">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sp>
        <p:nvSpPr>
          <p:cNvPr id="14" name="Oval 13">
            <a:extLst>
              <a:ext uri="{FF2B5EF4-FFF2-40B4-BE49-F238E27FC236}">
                <a16:creationId xmlns:a16="http://schemas.microsoft.com/office/drawing/2014/main" id="{E93DE11A-E0E2-4D90-8684-F522F152CD95}"/>
              </a:ext>
            </a:extLst>
          </p:cNvPr>
          <p:cNvSpPr/>
          <p:nvPr/>
        </p:nvSpPr>
        <p:spPr bwMode="auto">
          <a:xfrm>
            <a:off x="3820722" y="403627"/>
            <a:ext cx="617009" cy="617009"/>
          </a:xfrm>
          <a:prstGeom prst="ellipse">
            <a:avLst/>
          </a:prstGeom>
          <a:solidFill>
            <a:schemeClr val="bg1"/>
          </a:solidFill>
          <a:ln>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sp>
        <p:nvSpPr>
          <p:cNvPr id="16" name="Oval 15">
            <a:extLst>
              <a:ext uri="{FF2B5EF4-FFF2-40B4-BE49-F238E27FC236}">
                <a16:creationId xmlns:a16="http://schemas.microsoft.com/office/drawing/2014/main" id="{9ADA0565-2361-4675-89D7-62B3A09AE848}"/>
              </a:ext>
            </a:extLst>
          </p:cNvPr>
          <p:cNvSpPr/>
          <p:nvPr/>
        </p:nvSpPr>
        <p:spPr bwMode="auto">
          <a:xfrm>
            <a:off x="3767475" y="1432042"/>
            <a:ext cx="723502" cy="723502"/>
          </a:xfrm>
          <a:prstGeom prst="ellipse">
            <a:avLst/>
          </a:prstGeom>
          <a:solidFill>
            <a:schemeClr val="accent2"/>
          </a:solidFill>
          <a:ln w="3175" cap="rnd">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sp>
        <p:nvSpPr>
          <p:cNvPr id="17" name="Oval 16">
            <a:extLst>
              <a:ext uri="{FF2B5EF4-FFF2-40B4-BE49-F238E27FC236}">
                <a16:creationId xmlns:a16="http://schemas.microsoft.com/office/drawing/2014/main" id="{A35F631E-39D8-46A9-82D2-3CF2066525B5}"/>
              </a:ext>
            </a:extLst>
          </p:cNvPr>
          <p:cNvSpPr/>
          <p:nvPr/>
        </p:nvSpPr>
        <p:spPr bwMode="auto">
          <a:xfrm>
            <a:off x="3820722" y="1485289"/>
            <a:ext cx="617009" cy="617009"/>
          </a:xfrm>
          <a:prstGeom prst="ellipse">
            <a:avLst/>
          </a:prstGeom>
          <a:solidFill>
            <a:schemeClr val="bg1"/>
          </a:solidFill>
          <a:ln>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pic>
        <p:nvPicPr>
          <p:cNvPr id="6" name="Graphic 5" descr="Teacher">
            <a:extLst>
              <a:ext uri="{FF2B5EF4-FFF2-40B4-BE49-F238E27FC236}">
                <a16:creationId xmlns:a16="http://schemas.microsoft.com/office/drawing/2014/main" id="{91FFAF8D-15F8-4979-A334-E86CD3A7183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93421" y="5888903"/>
            <a:ext cx="463078" cy="463078"/>
          </a:xfrm>
          <a:prstGeom prst="rect">
            <a:avLst/>
          </a:prstGeom>
        </p:spPr>
      </p:pic>
      <p:pic>
        <p:nvPicPr>
          <p:cNvPr id="10" name="Graphic 9" descr="Statistics">
            <a:extLst>
              <a:ext uri="{FF2B5EF4-FFF2-40B4-BE49-F238E27FC236}">
                <a16:creationId xmlns:a16="http://schemas.microsoft.com/office/drawing/2014/main" id="{38069FA0-4813-45C0-95DE-90749061DE2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903001" y="2650046"/>
            <a:ext cx="450817" cy="450817"/>
          </a:xfrm>
          <a:prstGeom prst="rect">
            <a:avLst/>
          </a:prstGeom>
        </p:spPr>
      </p:pic>
      <p:pic>
        <p:nvPicPr>
          <p:cNvPr id="12" name="Graphic 11" descr="No sign">
            <a:extLst>
              <a:ext uri="{FF2B5EF4-FFF2-40B4-BE49-F238E27FC236}">
                <a16:creationId xmlns:a16="http://schemas.microsoft.com/office/drawing/2014/main" id="{DF2F7E46-ECC4-4252-8694-CBCA7DE44FE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847308" y="1516141"/>
            <a:ext cx="555304" cy="555304"/>
          </a:xfrm>
          <a:prstGeom prst="rect">
            <a:avLst/>
          </a:prstGeom>
        </p:spPr>
      </p:pic>
      <p:pic>
        <p:nvPicPr>
          <p:cNvPr id="18" name="Graphic 17" descr="Books">
            <a:extLst>
              <a:ext uri="{FF2B5EF4-FFF2-40B4-BE49-F238E27FC236}">
                <a16:creationId xmlns:a16="http://schemas.microsoft.com/office/drawing/2014/main" id="{1B68C35B-6888-49BB-8143-751CF11DF6F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910379" y="3726925"/>
            <a:ext cx="460383" cy="460383"/>
          </a:xfrm>
          <a:prstGeom prst="rect">
            <a:avLst/>
          </a:prstGeom>
        </p:spPr>
      </p:pic>
      <p:pic>
        <p:nvPicPr>
          <p:cNvPr id="24" name="Graphic 23" descr="Magnifying glass">
            <a:extLst>
              <a:ext uri="{FF2B5EF4-FFF2-40B4-BE49-F238E27FC236}">
                <a16:creationId xmlns:a16="http://schemas.microsoft.com/office/drawing/2014/main" id="{13BD4B57-567A-4EF8-B3D8-17AC1AEAA60F}"/>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918593" y="4829522"/>
            <a:ext cx="423338" cy="423338"/>
          </a:xfrm>
          <a:prstGeom prst="rect">
            <a:avLst/>
          </a:prstGeom>
        </p:spPr>
      </p:pic>
      <p:pic>
        <p:nvPicPr>
          <p:cNvPr id="30" name="Graphic 29" descr="Network">
            <a:extLst>
              <a:ext uri="{FF2B5EF4-FFF2-40B4-BE49-F238E27FC236}">
                <a16:creationId xmlns:a16="http://schemas.microsoft.com/office/drawing/2014/main" id="{80915A32-E2F2-4A65-B3EE-E3BB88089B8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859795" y="431356"/>
            <a:ext cx="561550" cy="561550"/>
          </a:xfrm>
          <a:prstGeom prst="rect">
            <a:avLst/>
          </a:prstGeom>
        </p:spPr>
      </p:pic>
    </p:spTree>
    <p:extLst>
      <p:ext uri="{BB962C8B-B14F-4D97-AF65-F5344CB8AC3E}">
        <p14:creationId xmlns:p14="http://schemas.microsoft.com/office/powerpoint/2010/main" val="283924419"/>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F714E0-E00B-4506-9B10-EB62D2F6E898}"/>
              </a:ext>
            </a:extLst>
          </p:cNvPr>
          <p:cNvSpPr/>
          <p:nvPr/>
        </p:nvSpPr>
        <p:spPr bwMode="auto">
          <a:xfrm>
            <a:off x="-1" y="-1"/>
            <a:ext cx="3606801" cy="6994525"/>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sp>
        <p:nvSpPr>
          <p:cNvPr id="5" name="Rectangle 4">
            <a:extLst>
              <a:ext uri="{FF2B5EF4-FFF2-40B4-BE49-F238E27FC236}">
                <a16:creationId xmlns:a16="http://schemas.microsoft.com/office/drawing/2014/main" id="{21A0A058-207F-495B-BB40-ADCECB7D8F40}"/>
              </a:ext>
            </a:extLst>
          </p:cNvPr>
          <p:cNvSpPr/>
          <p:nvPr/>
        </p:nvSpPr>
        <p:spPr bwMode="auto">
          <a:xfrm>
            <a:off x="645159" y="2326278"/>
            <a:ext cx="822960" cy="45719"/>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43543875-6952-4D93-81A1-4ECB5106B277}"/>
              </a:ext>
            </a:extLst>
          </p:cNvPr>
          <p:cNvSpPr>
            <a:spLocks noGrp="1"/>
          </p:cNvSpPr>
          <p:nvPr>
            <p:ph type="title"/>
          </p:nvPr>
        </p:nvSpPr>
        <p:spPr>
          <a:xfrm>
            <a:off x="552448" y="466638"/>
            <a:ext cx="3006741" cy="1107996"/>
          </a:xfrm>
        </p:spPr>
        <p:txBody>
          <a:bodyPr/>
          <a:lstStyle/>
          <a:p>
            <a:r>
              <a:rPr lang="en-US" altLang="en-US" dirty="0">
                <a:solidFill>
                  <a:schemeClr val="bg1"/>
                </a:solidFill>
              </a:rPr>
              <a:t>Cyber Security </a:t>
            </a:r>
            <a:br>
              <a:rPr lang="en-US" altLang="en-US" dirty="0">
                <a:solidFill>
                  <a:schemeClr val="bg1"/>
                </a:solidFill>
              </a:rPr>
            </a:br>
            <a:r>
              <a:rPr lang="en-US" altLang="en-US" dirty="0">
                <a:solidFill>
                  <a:schemeClr val="bg1"/>
                </a:solidFill>
              </a:rPr>
              <a:t>Baseline</a:t>
            </a:r>
            <a:endParaRPr lang="en-IN" dirty="0">
              <a:solidFill>
                <a:schemeClr val="bg1"/>
              </a:solidFill>
            </a:endParaRPr>
          </a:p>
        </p:txBody>
      </p:sp>
      <p:sp>
        <p:nvSpPr>
          <p:cNvPr id="8" name="Title 1">
            <a:extLst>
              <a:ext uri="{FF2B5EF4-FFF2-40B4-BE49-F238E27FC236}">
                <a16:creationId xmlns:a16="http://schemas.microsoft.com/office/drawing/2014/main" id="{6AEA2B27-A29A-4FB9-963A-8F53599FAB81}"/>
              </a:ext>
            </a:extLst>
          </p:cNvPr>
          <p:cNvSpPr txBox="1">
            <a:spLocks/>
          </p:cNvSpPr>
          <p:nvPr/>
        </p:nvSpPr>
        <p:spPr>
          <a:xfrm>
            <a:off x="600059" y="2615141"/>
            <a:ext cx="2341261" cy="1107996"/>
          </a:xfrm>
          <a:prstGeom prst="rect">
            <a:avLst/>
          </a:prstGeom>
        </p:spPr>
        <p:txBody>
          <a:bodyPr vert="horz" wrap="square" lIns="0" tIns="0" rIns="0" bIns="0" rtlCol="0" anchor="t">
            <a:spAutoFit/>
          </a:bodyPr>
          <a:lstStyle>
            <a:lvl1pPr algn="l" defTabSz="951304" rtl="0" eaLnBrk="1" latinLnBrk="0" hangingPunct="1">
              <a:lnSpc>
                <a:spcPct val="100000"/>
              </a:lnSpc>
              <a:spcBef>
                <a:spcPct val="0"/>
              </a:spcBef>
              <a:buNone/>
              <a:defRPr lang="en-US" sz="3600" b="0" kern="1200" cap="none" spc="-51" baseline="0">
                <a:ln w="3175">
                  <a:noFill/>
                </a:ln>
                <a:solidFill>
                  <a:schemeClr val="tx1"/>
                </a:solidFill>
                <a:effectLst/>
                <a:latin typeface="+mj-lt"/>
                <a:ea typeface="+mn-ea"/>
                <a:cs typeface="Segoe UI" pitchFamily="34" charset="0"/>
              </a:defRPr>
            </a:lvl1pPr>
          </a:lstStyle>
          <a:p>
            <a:r>
              <a:rPr lang="en-US" altLang="en-US" sz="2400" dirty="0">
                <a:solidFill>
                  <a:schemeClr val="bg1"/>
                </a:solidFill>
                <a:latin typeface="+mn-lt"/>
              </a:rPr>
              <a:t>RAG status of current baseline security posture</a:t>
            </a:r>
          </a:p>
        </p:txBody>
      </p:sp>
      <p:graphicFrame>
        <p:nvGraphicFramePr>
          <p:cNvPr id="3" name="Table 2">
            <a:extLst>
              <a:ext uri="{FF2B5EF4-FFF2-40B4-BE49-F238E27FC236}">
                <a16:creationId xmlns:a16="http://schemas.microsoft.com/office/drawing/2014/main" id="{C78F2EFA-E65A-3BDE-CB1C-23051B39EEA2}"/>
              </a:ext>
            </a:extLst>
          </p:cNvPr>
          <p:cNvGraphicFramePr>
            <a:graphicFrameLocks noGrp="1"/>
          </p:cNvGraphicFramePr>
          <p:nvPr>
            <p:extLst>
              <p:ext uri="{D42A27DB-BD31-4B8C-83A1-F6EECF244321}">
                <p14:modId xmlns:p14="http://schemas.microsoft.com/office/powerpoint/2010/main" val="4253705019"/>
              </p:ext>
            </p:extLst>
          </p:nvPr>
        </p:nvGraphicFramePr>
        <p:xfrm>
          <a:off x="4482548" y="1130544"/>
          <a:ext cx="7409897" cy="4563323"/>
        </p:xfrm>
        <a:graphic>
          <a:graphicData uri="http://schemas.openxmlformats.org/drawingml/2006/table">
            <a:tbl>
              <a:tblPr firstRow="1" bandRow="1">
                <a:tableStyleId>{5940675A-B579-460E-94D1-54222C63F5DA}</a:tableStyleId>
              </a:tblPr>
              <a:tblGrid>
                <a:gridCol w="1990680">
                  <a:extLst>
                    <a:ext uri="{9D8B030D-6E8A-4147-A177-3AD203B41FA5}">
                      <a16:colId xmlns:a16="http://schemas.microsoft.com/office/drawing/2014/main" val="3219580225"/>
                    </a:ext>
                  </a:extLst>
                </a:gridCol>
                <a:gridCol w="1944883">
                  <a:extLst>
                    <a:ext uri="{9D8B030D-6E8A-4147-A177-3AD203B41FA5}">
                      <a16:colId xmlns:a16="http://schemas.microsoft.com/office/drawing/2014/main" val="3826942148"/>
                    </a:ext>
                  </a:extLst>
                </a:gridCol>
                <a:gridCol w="1838863">
                  <a:extLst>
                    <a:ext uri="{9D8B030D-6E8A-4147-A177-3AD203B41FA5}">
                      <a16:colId xmlns:a16="http://schemas.microsoft.com/office/drawing/2014/main" val="381404669"/>
                    </a:ext>
                  </a:extLst>
                </a:gridCol>
                <a:gridCol w="1635471">
                  <a:extLst>
                    <a:ext uri="{9D8B030D-6E8A-4147-A177-3AD203B41FA5}">
                      <a16:colId xmlns:a16="http://schemas.microsoft.com/office/drawing/2014/main" val="210874400"/>
                    </a:ext>
                  </a:extLst>
                </a:gridCol>
              </a:tblGrid>
              <a:tr h="1184869">
                <a:tc>
                  <a:txBody>
                    <a:bodyPr/>
                    <a:lstStyle/>
                    <a:p>
                      <a:pPr algn="ctr"/>
                      <a:r>
                        <a:rPr lang="en-GB" sz="1900" b="1" dirty="0">
                          <a:latin typeface="Arial" panose="020B0604020202020204" pitchFamily="34" charset="0"/>
                          <a:cs typeface="Arial" panose="020B0604020202020204" pitchFamily="34" charset="0"/>
                        </a:rPr>
                        <a:t>Advanced Endpoint Protection</a:t>
                      </a:r>
                    </a:p>
                    <a:p>
                      <a:pPr algn="ctr"/>
                      <a:endParaRPr lang="en-GB" sz="1100" b="1" dirty="0"/>
                    </a:p>
                  </a:txBody>
                  <a:tcPr marL="100919" marR="100919" marT="50459" marB="50459"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marL="0" marR="0" lvl="0" indent="0" algn="ctr" defTabSz="932742" rtl="0" eaLnBrk="1" fontAlgn="auto" latinLnBrk="0" hangingPunct="1">
                        <a:lnSpc>
                          <a:spcPct val="100000"/>
                        </a:lnSpc>
                        <a:spcBef>
                          <a:spcPts val="0"/>
                        </a:spcBef>
                        <a:spcAft>
                          <a:spcPts val="0"/>
                        </a:spcAft>
                        <a:buClrTx/>
                        <a:buSzTx/>
                        <a:buFontTx/>
                        <a:buNone/>
                        <a:tabLst/>
                        <a:defRPr/>
                      </a:pPr>
                      <a:r>
                        <a:rPr lang="en-GB" sz="1900" b="1" dirty="0">
                          <a:latin typeface="Arial" panose="020B0604020202020204" pitchFamily="34" charset="0"/>
                          <a:cs typeface="Arial" panose="020B0604020202020204" pitchFamily="34" charset="0"/>
                        </a:rPr>
                        <a:t>Patch Management</a:t>
                      </a:r>
                    </a:p>
                  </a:txBody>
                  <a:tcPr marL="100919" marR="100919" marT="50459" marB="504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r>
                        <a:rPr lang="en-GB" sz="1900" b="1" dirty="0">
                          <a:latin typeface="Arial" panose="020B0604020202020204" pitchFamily="34" charset="0"/>
                          <a:cs typeface="Arial" panose="020B0604020202020204" pitchFamily="34" charset="0"/>
                        </a:rPr>
                        <a:t>Business-Grade Firewall</a:t>
                      </a:r>
                    </a:p>
                  </a:txBody>
                  <a:tcPr marL="100919" marR="100919" marT="50459" marB="504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r>
                        <a:rPr lang="en-GB" sz="1900" b="1" dirty="0">
                          <a:latin typeface="Arial" panose="020B0604020202020204" pitchFamily="34" charset="0"/>
                          <a:cs typeface="Arial" panose="020B0604020202020204" pitchFamily="34" charset="0"/>
                        </a:rPr>
                        <a:t>Backup &amp; Disaster Recovery</a:t>
                      </a:r>
                    </a:p>
                  </a:txBody>
                  <a:tcPr marL="100919" marR="100919" marT="50459" marB="50459"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extLst>
                  <a:ext uri="{0D108BD9-81ED-4DB2-BD59-A6C34878D82A}">
                    <a16:rowId xmlns:a16="http://schemas.microsoft.com/office/drawing/2014/main" val="635897557"/>
                  </a:ext>
                </a:extLst>
              </a:tr>
              <a:tr h="1233545">
                <a:tc>
                  <a:txBody>
                    <a:bodyPr/>
                    <a:lstStyle/>
                    <a:p>
                      <a:pPr algn="ctr"/>
                      <a:r>
                        <a:rPr lang="en-GB" sz="1900" b="1" dirty="0">
                          <a:latin typeface="Arial" panose="020B0604020202020204" pitchFamily="34" charset="0"/>
                          <a:cs typeface="Arial" panose="020B0604020202020204" pitchFamily="34" charset="0"/>
                        </a:rPr>
                        <a:t>Annual Security Assessment</a:t>
                      </a:r>
                    </a:p>
                  </a:txBody>
                  <a:tcPr marL="100919" marR="100919" marT="50459" marB="50459"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marL="0" marR="0" lvl="0" indent="0" algn="ctr" defTabSz="932742" rtl="0" eaLnBrk="1" fontAlgn="auto" latinLnBrk="0" hangingPunct="1">
                        <a:lnSpc>
                          <a:spcPct val="100000"/>
                        </a:lnSpc>
                        <a:spcBef>
                          <a:spcPts val="0"/>
                        </a:spcBef>
                        <a:spcAft>
                          <a:spcPts val="0"/>
                        </a:spcAft>
                        <a:buClrTx/>
                        <a:buSzTx/>
                        <a:buFontTx/>
                        <a:buNone/>
                        <a:tabLst/>
                        <a:defRPr/>
                      </a:pPr>
                      <a:r>
                        <a:rPr lang="en-GB" sz="1900" b="1" dirty="0">
                          <a:latin typeface="Arial" panose="020B0604020202020204" pitchFamily="34" charset="0"/>
                          <a:cs typeface="Arial" panose="020B0604020202020204" pitchFamily="34" charset="0"/>
                        </a:rPr>
                        <a:t>Business Grade Anti-Spam</a:t>
                      </a:r>
                    </a:p>
                  </a:txBody>
                  <a:tcPr marL="100919" marR="100919" marT="50459" marB="504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marL="0" marR="0" lvl="0" indent="0" algn="ctr" defTabSz="932742" rtl="0" eaLnBrk="1" fontAlgn="auto" latinLnBrk="0" hangingPunct="1">
                        <a:lnSpc>
                          <a:spcPct val="100000"/>
                        </a:lnSpc>
                        <a:spcBef>
                          <a:spcPts val="0"/>
                        </a:spcBef>
                        <a:spcAft>
                          <a:spcPts val="0"/>
                        </a:spcAft>
                        <a:buClrTx/>
                        <a:buSzTx/>
                        <a:buFontTx/>
                        <a:buNone/>
                        <a:tabLst/>
                        <a:defRPr/>
                      </a:pPr>
                      <a:r>
                        <a:rPr lang="en-GB" sz="1900" b="1" dirty="0">
                          <a:latin typeface="Arial" panose="020B0604020202020204" pitchFamily="34" charset="0"/>
                          <a:cs typeface="Arial" panose="020B0604020202020204" pitchFamily="34" charset="0"/>
                        </a:rPr>
                        <a:t>Password Policy</a:t>
                      </a:r>
                    </a:p>
                  </a:txBody>
                  <a:tcPr marL="100919" marR="100919" marT="50459" marB="504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lvl="0" indent="0" algn="ctr" defTabSz="932742" rtl="0" eaLnBrk="1" fontAlgn="auto" latinLnBrk="0" hangingPunct="1">
                        <a:lnSpc>
                          <a:spcPct val="100000"/>
                        </a:lnSpc>
                        <a:spcBef>
                          <a:spcPts val="0"/>
                        </a:spcBef>
                        <a:spcAft>
                          <a:spcPts val="0"/>
                        </a:spcAft>
                        <a:buClrTx/>
                        <a:buSzTx/>
                        <a:buFontTx/>
                        <a:buNone/>
                        <a:tabLst/>
                        <a:defRPr/>
                      </a:pPr>
                      <a:r>
                        <a:rPr lang="en-GB" sz="1900" b="1" dirty="0">
                          <a:latin typeface="Arial" panose="020B0604020202020204" pitchFamily="34" charset="0"/>
                          <a:cs typeface="Arial" panose="020B0604020202020204" pitchFamily="34" charset="0"/>
                        </a:rPr>
                        <a:t>Security Awareness Training</a:t>
                      </a:r>
                    </a:p>
                  </a:txBody>
                  <a:tcPr marL="100919" marR="100919" marT="50459" marB="50459"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3857932184"/>
                  </a:ext>
                </a:extLst>
              </a:tr>
              <a:tr h="1057833">
                <a:tc>
                  <a:txBody>
                    <a:bodyPr/>
                    <a:lstStyle/>
                    <a:p>
                      <a:pPr marL="0" marR="0" lvl="0" indent="0" algn="ctr" defTabSz="932742" rtl="0" eaLnBrk="1" fontAlgn="auto" latinLnBrk="0" hangingPunct="1">
                        <a:lnSpc>
                          <a:spcPct val="100000"/>
                        </a:lnSpc>
                        <a:spcBef>
                          <a:spcPts val="0"/>
                        </a:spcBef>
                        <a:spcAft>
                          <a:spcPts val="0"/>
                        </a:spcAft>
                        <a:buClrTx/>
                        <a:buSzTx/>
                        <a:buFontTx/>
                        <a:buNone/>
                        <a:tabLst/>
                        <a:defRPr/>
                      </a:pPr>
                      <a:r>
                        <a:rPr lang="en-GB" sz="1900" b="1" dirty="0">
                          <a:latin typeface="Arial" panose="020B0604020202020204" pitchFamily="34" charset="0"/>
                          <a:cs typeface="Arial" panose="020B0604020202020204" pitchFamily="34" charset="0"/>
                        </a:rPr>
                        <a:t>Multi-Factor Authentication</a:t>
                      </a:r>
                    </a:p>
                  </a:txBody>
                  <a:tcPr marL="100919" marR="100919" marT="50459" marB="50459"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marL="0" marR="0" lvl="0" indent="0" algn="ctr" defTabSz="932742" rtl="0" eaLnBrk="1" fontAlgn="auto" latinLnBrk="0" hangingPunct="1">
                        <a:lnSpc>
                          <a:spcPct val="100000"/>
                        </a:lnSpc>
                        <a:spcBef>
                          <a:spcPts val="0"/>
                        </a:spcBef>
                        <a:spcAft>
                          <a:spcPts val="0"/>
                        </a:spcAft>
                        <a:buClrTx/>
                        <a:buSzTx/>
                        <a:buFontTx/>
                        <a:buNone/>
                        <a:tabLst/>
                        <a:defRPr/>
                      </a:pPr>
                      <a:r>
                        <a:rPr lang="en-GB" sz="1900" b="1" dirty="0">
                          <a:latin typeface="Arial" panose="020B0604020202020204" pitchFamily="34" charset="0"/>
                          <a:cs typeface="Arial" panose="020B0604020202020204" pitchFamily="34" charset="0"/>
                        </a:rPr>
                        <a:t>Dark Web Monitoring</a:t>
                      </a:r>
                    </a:p>
                  </a:txBody>
                  <a:tcPr marL="100919" marR="100919" marT="50459" marB="504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marL="0" marR="0" lvl="0" indent="0" algn="ctr" defTabSz="932742" rtl="0" eaLnBrk="1" fontAlgn="auto" latinLnBrk="0" hangingPunct="1">
                        <a:lnSpc>
                          <a:spcPct val="100000"/>
                        </a:lnSpc>
                        <a:spcBef>
                          <a:spcPts val="0"/>
                        </a:spcBef>
                        <a:spcAft>
                          <a:spcPts val="0"/>
                        </a:spcAft>
                        <a:buClrTx/>
                        <a:buSzTx/>
                        <a:buFontTx/>
                        <a:buNone/>
                        <a:tabLst/>
                        <a:defRPr/>
                      </a:pPr>
                      <a:r>
                        <a:rPr lang="en-GB" sz="1900" b="1" dirty="0">
                          <a:latin typeface="Arial" panose="020B0604020202020204" pitchFamily="34" charset="0"/>
                          <a:cs typeface="Arial" panose="020B0604020202020204" pitchFamily="34" charset="0"/>
                        </a:rPr>
                        <a:t>Log Management</a:t>
                      </a:r>
                    </a:p>
                  </a:txBody>
                  <a:tcPr marL="100919" marR="100919" marT="50459" marB="504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marL="0" marR="0" lvl="0" indent="0" algn="ctr" defTabSz="932742" rtl="0" eaLnBrk="1" fontAlgn="auto" latinLnBrk="0" hangingPunct="1">
                        <a:lnSpc>
                          <a:spcPct val="100000"/>
                        </a:lnSpc>
                        <a:spcBef>
                          <a:spcPts val="0"/>
                        </a:spcBef>
                        <a:spcAft>
                          <a:spcPts val="0"/>
                        </a:spcAft>
                        <a:buClrTx/>
                        <a:buSzTx/>
                        <a:buFontTx/>
                        <a:buNone/>
                        <a:tabLst/>
                        <a:defRPr/>
                      </a:pPr>
                      <a:r>
                        <a:rPr lang="en-GB" sz="1900" b="1" dirty="0">
                          <a:latin typeface="Arial" panose="020B0604020202020204" pitchFamily="34" charset="0"/>
                          <a:cs typeface="Arial" panose="020B0604020202020204" pitchFamily="34" charset="0"/>
                        </a:rPr>
                        <a:t>Secure Web Gateway</a:t>
                      </a:r>
                    </a:p>
                  </a:txBody>
                  <a:tcPr marL="100919" marR="100919" marT="50459" marB="50459"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2814456219"/>
                  </a:ext>
                </a:extLst>
              </a:tr>
              <a:tr h="1087076">
                <a:tc>
                  <a:txBody>
                    <a:bodyPr/>
                    <a:lstStyle/>
                    <a:p>
                      <a:pPr marL="0" marR="0" lvl="0" indent="0" algn="ctr" defTabSz="932742" rtl="0" eaLnBrk="1" fontAlgn="auto" latinLnBrk="0" hangingPunct="1">
                        <a:lnSpc>
                          <a:spcPct val="100000"/>
                        </a:lnSpc>
                        <a:spcBef>
                          <a:spcPts val="0"/>
                        </a:spcBef>
                        <a:spcAft>
                          <a:spcPts val="0"/>
                        </a:spcAft>
                        <a:buClrTx/>
                        <a:buSzTx/>
                        <a:buFontTx/>
                        <a:buNone/>
                        <a:tabLst/>
                        <a:defRPr/>
                      </a:pPr>
                      <a:r>
                        <a:rPr lang="en-GB" sz="1900" b="1" dirty="0">
                          <a:latin typeface="Arial" panose="020B0604020202020204" pitchFamily="34" charset="0"/>
                          <a:cs typeface="Arial" panose="020B0604020202020204" pitchFamily="34" charset="0"/>
                        </a:rPr>
                        <a:t>Mobile Device Security</a:t>
                      </a:r>
                    </a:p>
                  </a:txBody>
                  <a:tcPr marL="100919" marR="100919" marT="50459" marB="50459"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marL="0" marR="0" lvl="0" indent="0" algn="ctr" defTabSz="932742" rtl="0" eaLnBrk="1" fontAlgn="auto" latinLnBrk="0" hangingPunct="1">
                        <a:lnSpc>
                          <a:spcPct val="100000"/>
                        </a:lnSpc>
                        <a:spcBef>
                          <a:spcPts val="0"/>
                        </a:spcBef>
                        <a:spcAft>
                          <a:spcPts val="0"/>
                        </a:spcAft>
                        <a:buClrTx/>
                        <a:buSzTx/>
                        <a:buFontTx/>
                        <a:buNone/>
                        <a:tabLst/>
                        <a:defRPr/>
                      </a:pPr>
                      <a:r>
                        <a:rPr lang="en-GB" sz="1900" b="1" dirty="0">
                          <a:latin typeface="Arial" panose="020B0604020202020204" pitchFamily="34" charset="0"/>
                          <a:cs typeface="Arial" panose="020B0604020202020204" pitchFamily="34" charset="0"/>
                        </a:rPr>
                        <a:t>Encryption of Data</a:t>
                      </a:r>
                    </a:p>
                  </a:txBody>
                  <a:tcPr marL="100919" marR="100919" marT="50459" marB="504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marL="0" marR="0" lvl="0" indent="0" algn="ctr" defTabSz="932742" rtl="0" eaLnBrk="1" fontAlgn="auto" latinLnBrk="0" hangingPunct="1">
                        <a:lnSpc>
                          <a:spcPct val="100000"/>
                        </a:lnSpc>
                        <a:spcBef>
                          <a:spcPts val="0"/>
                        </a:spcBef>
                        <a:spcAft>
                          <a:spcPts val="0"/>
                        </a:spcAft>
                        <a:buClrTx/>
                        <a:buSzTx/>
                        <a:buFontTx/>
                        <a:buNone/>
                        <a:tabLst/>
                        <a:defRPr/>
                      </a:pPr>
                      <a:r>
                        <a:rPr lang="en-GB" sz="1900" b="1" dirty="0">
                          <a:latin typeface="Arial" panose="020B0604020202020204" pitchFamily="34" charset="0"/>
                          <a:cs typeface="Arial" panose="020B0604020202020204" pitchFamily="34" charset="0"/>
                        </a:rPr>
                        <a:t>Security and Risk Policies</a:t>
                      </a:r>
                    </a:p>
                  </a:txBody>
                  <a:tcPr marL="100919" marR="100919" marT="50459" marB="504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lvl="0" indent="0" algn="ctr" defTabSz="932742" rtl="0" eaLnBrk="1" fontAlgn="auto" latinLnBrk="0" hangingPunct="1">
                        <a:lnSpc>
                          <a:spcPct val="100000"/>
                        </a:lnSpc>
                        <a:spcBef>
                          <a:spcPts val="0"/>
                        </a:spcBef>
                        <a:spcAft>
                          <a:spcPts val="0"/>
                        </a:spcAft>
                        <a:buClrTx/>
                        <a:buSzTx/>
                        <a:buFontTx/>
                        <a:buNone/>
                        <a:tabLst/>
                        <a:defRPr/>
                      </a:pPr>
                      <a:r>
                        <a:rPr lang="en-GB" sz="1900" b="1" dirty="0">
                          <a:latin typeface="Arial" panose="020B0604020202020204" pitchFamily="34" charset="0"/>
                          <a:cs typeface="Arial" panose="020B0604020202020204" pitchFamily="34" charset="0"/>
                        </a:rPr>
                        <a:t>Virtual CISO</a:t>
                      </a:r>
                    </a:p>
                  </a:txBody>
                  <a:tcPr marL="100919" marR="100919" marT="50459" marB="50459"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1090576278"/>
                  </a:ext>
                </a:extLst>
              </a:tr>
            </a:tbl>
          </a:graphicData>
        </a:graphic>
      </p:graphicFrame>
    </p:spTree>
    <p:extLst>
      <p:ext uri="{BB962C8B-B14F-4D97-AF65-F5344CB8AC3E}">
        <p14:creationId xmlns:p14="http://schemas.microsoft.com/office/powerpoint/2010/main" val="452356319"/>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FD5C9-C8F2-44C8-81DD-CBCF34356F50}"/>
              </a:ext>
            </a:extLst>
          </p:cNvPr>
          <p:cNvSpPr>
            <a:spLocks noGrp="1"/>
          </p:cNvSpPr>
          <p:nvPr>
            <p:ph type="title"/>
          </p:nvPr>
        </p:nvSpPr>
        <p:spPr/>
        <p:txBody>
          <a:bodyPr/>
          <a:lstStyle/>
          <a:p>
            <a:r>
              <a:rPr lang="en-GB" dirty="0"/>
              <a:t>Question</a:t>
            </a:r>
          </a:p>
        </p:txBody>
      </p:sp>
      <p:sp>
        <p:nvSpPr>
          <p:cNvPr id="3" name="Text Placeholder 2">
            <a:extLst>
              <a:ext uri="{FF2B5EF4-FFF2-40B4-BE49-F238E27FC236}">
                <a16:creationId xmlns:a16="http://schemas.microsoft.com/office/drawing/2014/main" id="{A31ED394-D2CA-448F-B5E0-E2D0B809E4E7}"/>
              </a:ext>
            </a:extLst>
          </p:cNvPr>
          <p:cNvSpPr>
            <a:spLocks noGrp="1"/>
          </p:cNvSpPr>
          <p:nvPr>
            <p:ph type="body" sz="quarter" idx="12"/>
          </p:nvPr>
        </p:nvSpPr>
        <p:spPr>
          <a:xfrm>
            <a:off x="595915" y="4041281"/>
            <a:ext cx="9327356" cy="345351"/>
          </a:xfrm>
        </p:spPr>
        <p:txBody>
          <a:bodyPr/>
          <a:lstStyle/>
          <a:p>
            <a:r>
              <a:rPr lang="en-GB" dirty="0"/>
              <a:t>Are you planning on investing in this area to address the challenges? </a:t>
            </a:r>
          </a:p>
        </p:txBody>
      </p:sp>
    </p:spTree>
    <p:extLst>
      <p:ext uri="{BB962C8B-B14F-4D97-AF65-F5344CB8AC3E}">
        <p14:creationId xmlns:p14="http://schemas.microsoft.com/office/powerpoint/2010/main" val="3159985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18EE3-5BE5-49E0-B6D3-74BD03FF8514}"/>
              </a:ext>
            </a:extLst>
          </p:cNvPr>
          <p:cNvSpPr>
            <a:spLocks noGrp="1"/>
          </p:cNvSpPr>
          <p:nvPr>
            <p:ph type="title"/>
          </p:nvPr>
        </p:nvSpPr>
        <p:spPr/>
        <p:txBody>
          <a:bodyPr/>
          <a:lstStyle/>
          <a:p>
            <a:r>
              <a:rPr lang="en-GB" dirty="0"/>
              <a:t>The three pillars of data security</a:t>
            </a:r>
          </a:p>
        </p:txBody>
      </p:sp>
      <p:graphicFrame>
        <p:nvGraphicFramePr>
          <p:cNvPr id="4" name="Content Placeholder 3">
            <a:extLst>
              <a:ext uri="{FF2B5EF4-FFF2-40B4-BE49-F238E27FC236}">
                <a16:creationId xmlns:a16="http://schemas.microsoft.com/office/drawing/2014/main" id="{82A04FF9-5833-4FEA-A74F-B51CA260E349}"/>
              </a:ext>
            </a:extLst>
          </p:cNvPr>
          <p:cNvGraphicFramePr>
            <a:graphicFrameLocks noGrp="1"/>
          </p:cNvGraphicFramePr>
          <p:nvPr>
            <p:ph idx="1"/>
            <p:extLst>
              <p:ext uri="{D42A27DB-BD31-4B8C-83A1-F6EECF244321}">
                <p14:modId xmlns:p14="http://schemas.microsoft.com/office/powerpoint/2010/main" val="2162473900"/>
              </p:ext>
            </p:extLst>
          </p:nvPr>
        </p:nvGraphicFramePr>
        <p:xfrm>
          <a:off x="1119682" y="2150168"/>
          <a:ext cx="10258637" cy="38356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1A56A212-CD08-4FA2-82A5-A90AE98D2162}"/>
              </a:ext>
            </a:extLst>
          </p:cNvPr>
          <p:cNvSpPr txBox="1"/>
          <p:nvPr/>
        </p:nvSpPr>
        <p:spPr>
          <a:xfrm>
            <a:off x="5300219" y="5492971"/>
            <a:ext cx="1836036" cy="388129"/>
          </a:xfrm>
          <a:prstGeom prst="rect">
            <a:avLst/>
          </a:prstGeom>
          <a:noFill/>
        </p:spPr>
        <p:txBody>
          <a:bodyPr wrap="square" rtlCol="0">
            <a:spAutoFit/>
          </a:bodyPr>
          <a:lstStyle/>
          <a:p>
            <a:pPr algn="ctr"/>
            <a:r>
              <a:rPr lang="en-US" sz="1873" b="1" dirty="0">
                <a:solidFill>
                  <a:schemeClr val="bg1"/>
                </a:solidFill>
                <a:latin typeface="Calibri" panose="020F0502020204030204" pitchFamily="34" charset="0"/>
                <a:cs typeface="Calibri" panose="020F0502020204030204" pitchFamily="34" charset="0"/>
              </a:rPr>
              <a:t>Cyber Security</a:t>
            </a:r>
            <a:endParaRPr lang="en-GB" sz="1873"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090033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C1A88-A8FE-4BC4-905F-FE60B96CB4DD}"/>
              </a:ext>
            </a:extLst>
          </p:cNvPr>
          <p:cNvSpPr>
            <a:spLocks noGrp="1"/>
          </p:cNvSpPr>
          <p:nvPr>
            <p:ph type="title"/>
          </p:nvPr>
        </p:nvSpPr>
        <p:spPr/>
        <p:txBody>
          <a:bodyPr/>
          <a:lstStyle/>
          <a:p>
            <a:r>
              <a:rPr lang="en-GB" dirty="0"/>
              <a:t>What happens if you are attacked?</a:t>
            </a:r>
          </a:p>
        </p:txBody>
      </p:sp>
      <p:sp>
        <p:nvSpPr>
          <p:cNvPr id="3" name="Text Placeholder 2">
            <a:extLst>
              <a:ext uri="{FF2B5EF4-FFF2-40B4-BE49-F238E27FC236}">
                <a16:creationId xmlns:a16="http://schemas.microsoft.com/office/drawing/2014/main" id="{CF27CFA8-2CDD-4BE0-BCD5-6B1D90115F52}"/>
              </a:ext>
            </a:extLst>
          </p:cNvPr>
          <p:cNvSpPr>
            <a:spLocks noGrp="1"/>
          </p:cNvSpPr>
          <p:nvPr>
            <p:ph type="body" sz="quarter" idx="12"/>
          </p:nvPr>
        </p:nvSpPr>
        <p:spPr>
          <a:xfrm>
            <a:off x="593713" y="4041281"/>
            <a:ext cx="4248092" cy="1036053"/>
          </a:xfrm>
        </p:spPr>
        <p:txBody>
          <a:bodyPr/>
          <a:lstStyle/>
          <a:p>
            <a:r>
              <a:rPr lang="en-GB" dirty="0"/>
              <a:t>Even with all the preventative measures in place, the worst can still happen.</a:t>
            </a:r>
          </a:p>
        </p:txBody>
      </p:sp>
      <p:pic>
        <p:nvPicPr>
          <p:cNvPr id="4" name="Picture 3">
            <a:extLst>
              <a:ext uri="{FF2B5EF4-FFF2-40B4-BE49-F238E27FC236}">
                <a16:creationId xmlns:a16="http://schemas.microsoft.com/office/drawing/2014/main" id="{9499C177-D7CB-4184-B6FE-1084E1397CCB}"/>
              </a:ext>
            </a:extLst>
          </p:cNvPr>
          <p:cNvPicPr>
            <a:picLocks noChangeAspect="1"/>
          </p:cNvPicPr>
          <p:nvPr/>
        </p:nvPicPr>
        <p:blipFill rotWithShape="1">
          <a:blip r:embed="rId2"/>
          <a:srcRect l="26869" r="10049"/>
          <a:stretch/>
        </p:blipFill>
        <p:spPr>
          <a:xfrm>
            <a:off x="5402976" y="0"/>
            <a:ext cx="7033499" cy="6994525"/>
          </a:xfrm>
          <a:prstGeom prst="rect">
            <a:avLst/>
          </a:prstGeom>
        </p:spPr>
      </p:pic>
    </p:spTree>
    <p:extLst>
      <p:ext uri="{BB962C8B-B14F-4D97-AF65-F5344CB8AC3E}">
        <p14:creationId xmlns:p14="http://schemas.microsoft.com/office/powerpoint/2010/main" val="2435331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35">
            <a:extLst>
              <a:ext uri="{FF2B5EF4-FFF2-40B4-BE49-F238E27FC236}">
                <a16:creationId xmlns:a16="http://schemas.microsoft.com/office/drawing/2014/main" id="{36C04FE0-6A35-4243-88B8-E1DB9CE5128B}"/>
              </a:ext>
            </a:extLst>
          </p:cNvPr>
          <p:cNvGrpSpPr/>
          <p:nvPr/>
        </p:nvGrpSpPr>
        <p:grpSpPr>
          <a:xfrm>
            <a:off x="1640857" y="1504241"/>
            <a:ext cx="8945382" cy="4777240"/>
            <a:chOff x="4610557" y="1909241"/>
            <a:chExt cx="7178349" cy="3833564"/>
          </a:xfrm>
        </p:grpSpPr>
        <p:sp>
          <p:nvSpPr>
            <p:cNvPr id="37" name="Rectangle: Rounded Corners 36">
              <a:extLst>
                <a:ext uri="{FF2B5EF4-FFF2-40B4-BE49-F238E27FC236}">
                  <a16:creationId xmlns:a16="http://schemas.microsoft.com/office/drawing/2014/main" id="{832FD365-7942-4B71-A031-91D7370351CC}"/>
                </a:ext>
              </a:extLst>
            </p:cNvPr>
            <p:cNvSpPr/>
            <p:nvPr/>
          </p:nvSpPr>
          <p:spPr bwMode="auto">
            <a:xfrm>
              <a:off x="4610557" y="2580776"/>
              <a:ext cx="7131929" cy="2467779"/>
            </a:xfrm>
            <a:prstGeom prst="roundRect">
              <a:avLst>
                <a:gd name="adj" fmla="val 19191"/>
              </a:avLst>
            </a:prstGeom>
            <a:noFill/>
            <a:ln>
              <a:solidFill>
                <a:schemeClr val="accent5"/>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endParaRPr kumimoji="0" lang="en-US" sz="28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39" name="Graphic 38">
              <a:extLst>
                <a:ext uri="{FF2B5EF4-FFF2-40B4-BE49-F238E27FC236}">
                  <a16:creationId xmlns:a16="http://schemas.microsoft.com/office/drawing/2014/main" id="{F488209F-3593-499B-83D9-E4B0174D33D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60240" y="3228068"/>
              <a:ext cx="6632564" cy="1643336"/>
            </a:xfrm>
            <a:prstGeom prst="rect">
              <a:avLst/>
            </a:prstGeom>
          </p:spPr>
        </p:pic>
        <p:grpSp>
          <p:nvGrpSpPr>
            <p:cNvPr id="40" name="Group 39">
              <a:extLst>
                <a:ext uri="{FF2B5EF4-FFF2-40B4-BE49-F238E27FC236}">
                  <a16:creationId xmlns:a16="http://schemas.microsoft.com/office/drawing/2014/main" id="{3DDCD30C-AFBD-4C06-B4FB-8EBB0B14C6EF}"/>
                </a:ext>
              </a:extLst>
            </p:cNvPr>
            <p:cNvGrpSpPr/>
            <p:nvPr/>
          </p:nvGrpSpPr>
          <p:grpSpPr>
            <a:xfrm>
              <a:off x="7498584" y="3376642"/>
              <a:ext cx="1333652" cy="1333651"/>
              <a:chOff x="3045876" y="2527327"/>
              <a:chExt cx="1503300" cy="1503300"/>
            </a:xfrm>
          </p:grpSpPr>
          <p:sp>
            <p:nvSpPr>
              <p:cNvPr id="81" name="Oval 80">
                <a:extLst>
                  <a:ext uri="{FF2B5EF4-FFF2-40B4-BE49-F238E27FC236}">
                    <a16:creationId xmlns:a16="http://schemas.microsoft.com/office/drawing/2014/main" id="{C1746DFD-280A-42DA-A8A5-AAD42E3A321B}"/>
                  </a:ext>
                </a:extLst>
              </p:cNvPr>
              <p:cNvSpPr/>
              <p:nvPr/>
            </p:nvSpPr>
            <p:spPr bwMode="auto">
              <a:xfrm>
                <a:off x="3045876" y="2527327"/>
                <a:ext cx="1503300" cy="1503300"/>
              </a:xfrm>
              <a:prstGeom prst="ellipse">
                <a:avLst/>
              </a:prstGeom>
              <a:solidFill>
                <a:schemeClr val="bg1"/>
              </a:solidFill>
              <a:ln w="19050">
                <a:solidFill>
                  <a:srgbClr val="D2D2D2"/>
                </a:solid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90000"/>
                  </a:lnSpc>
                  <a:spcBef>
                    <a:spcPct val="0"/>
                  </a:spcBef>
                  <a:spcAft>
                    <a:spcPct val="0"/>
                  </a:spcAft>
                  <a:buClrTx/>
                  <a:buSzTx/>
                  <a:buFontTx/>
                  <a:buNone/>
                  <a:tabLst/>
                  <a:defRPr/>
                </a:pPr>
                <a:endParaRPr kumimoji="0" lang="en-US" sz="28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82" name="Picture 81" descr="Boardroom">
                <a:extLst>
                  <a:ext uri="{FF2B5EF4-FFF2-40B4-BE49-F238E27FC236}">
                    <a16:creationId xmlns:a16="http://schemas.microsoft.com/office/drawing/2014/main" id="{0B80F336-F36C-47D6-90CE-88C1DA57925A}"/>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469652" y="2926051"/>
                <a:ext cx="680801" cy="680801"/>
              </a:xfrm>
              <a:prstGeom prst="rect">
                <a:avLst/>
              </a:prstGeom>
            </p:spPr>
          </p:pic>
        </p:grpSp>
        <p:sp>
          <p:nvSpPr>
            <p:cNvPr id="47" name="Rectangle 46">
              <a:extLst>
                <a:ext uri="{FF2B5EF4-FFF2-40B4-BE49-F238E27FC236}">
                  <a16:creationId xmlns:a16="http://schemas.microsoft.com/office/drawing/2014/main" id="{4CAA80FB-9D3B-4FC4-9BCC-E31C0F2DBD7F}"/>
                </a:ext>
              </a:extLst>
            </p:cNvPr>
            <p:cNvSpPr/>
            <p:nvPr/>
          </p:nvSpPr>
          <p:spPr bwMode="auto">
            <a:xfrm>
              <a:off x="9520212" y="5157628"/>
              <a:ext cx="2268694" cy="585177"/>
            </a:xfrm>
            <a:prstGeom prst="rect">
              <a:avLst/>
            </a:prstGeom>
            <a:noFill/>
            <a:ln w="63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932108">
                <a:spcAft>
                  <a:spcPts val="600"/>
                </a:spcAft>
                <a:defRPr/>
              </a:pPr>
              <a:r>
                <a:rPr lang="en-US" sz="1550" b="1" kern="0" dirty="0">
                  <a:gradFill>
                    <a:gsLst>
                      <a:gs pos="0">
                        <a:srgbClr val="282828"/>
                      </a:gs>
                      <a:gs pos="100000">
                        <a:srgbClr val="282828"/>
                      </a:gs>
                    </a:gsLst>
                    <a:lin ang="0" scaled="1"/>
                  </a:gradFill>
                  <a:cs typeface="Segoe UI"/>
                </a:rPr>
                <a:t>Risk-Based Approach</a:t>
              </a:r>
              <a:endParaRPr kumimoji="0" lang="en-US" sz="1599" b="1" i="0" u="none" strike="noStrike" kern="0" cap="none" spc="0" normalizeH="0" baseline="0" noProof="0" dirty="0">
                <a:ln>
                  <a:noFill/>
                </a:ln>
                <a:gradFill>
                  <a:gsLst>
                    <a:gs pos="0">
                      <a:srgbClr val="282828"/>
                    </a:gs>
                    <a:gs pos="100000">
                      <a:srgbClr val="282828"/>
                    </a:gs>
                  </a:gsLst>
                  <a:lin ang="0" scaled="1"/>
                </a:gradFill>
                <a:effectLst/>
                <a:uLnTx/>
                <a:uFillTx/>
                <a:latin typeface="Segoe UI" panose="020B0502040204020203" pitchFamily="34" charset="0"/>
                <a:ea typeface="+mn-ea"/>
                <a:cs typeface="Segoe UI" panose="020B0502040204020203" pitchFamily="34" charset="0"/>
              </a:endParaRPr>
            </a:p>
            <a:p>
              <a:pPr algn="ctr" defTabSz="932108">
                <a:spcAft>
                  <a:spcPts val="600"/>
                </a:spcAft>
                <a:defRPr/>
              </a:pPr>
              <a:r>
                <a:rPr lang="en-US" sz="1350" kern="0" dirty="0">
                  <a:gradFill>
                    <a:gsLst>
                      <a:gs pos="0">
                        <a:srgbClr val="282828"/>
                      </a:gs>
                      <a:gs pos="100000">
                        <a:srgbClr val="282828"/>
                      </a:gs>
                    </a:gsLst>
                    <a:lin ang="0" scaled="1"/>
                  </a:gradFill>
                  <a:latin typeface="Segoe UI"/>
                  <a:cs typeface="Segoe UI"/>
                </a:rPr>
                <a:t>What’s important and does everything need </a:t>
              </a:r>
              <a:r>
                <a:rPr lang="en-US" sz="1350" kern="0" dirty="0">
                  <a:gradFill>
                    <a:gsLst>
                      <a:gs pos="0">
                        <a:srgbClr val="282828"/>
                      </a:gs>
                      <a:gs pos="100000">
                        <a:srgbClr val="282828"/>
                      </a:gs>
                    </a:gsLst>
                    <a:lin ang="0" scaled="1"/>
                  </a:gradFill>
                  <a:cs typeface="Segoe UI"/>
                </a:rPr>
                <a:t>protecting?</a:t>
              </a:r>
              <a:endParaRPr lang="en-US" sz="1350" b="0" i="0" u="none" strike="noStrike" kern="0" cap="none" spc="0" normalizeH="0" baseline="0" noProof="0" dirty="0">
                <a:ln>
                  <a:noFill/>
                </a:ln>
                <a:gradFill>
                  <a:gsLst>
                    <a:gs pos="0">
                      <a:srgbClr val="282828"/>
                    </a:gs>
                    <a:gs pos="100000">
                      <a:srgbClr val="282828"/>
                    </a:gs>
                  </a:gsLst>
                  <a:lin ang="0" scaled="1"/>
                </a:gradFill>
                <a:effectLst/>
                <a:uLnTx/>
                <a:uFillTx/>
                <a:latin typeface="Segoe UI" panose="020B0502040204020203" pitchFamily="34" charset="0"/>
                <a:cs typeface="Segoe UI" panose="020B0502040204020203" pitchFamily="34" charset="0"/>
              </a:endParaRPr>
            </a:p>
          </p:txBody>
        </p:sp>
        <p:grpSp>
          <p:nvGrpSpPr>
            <p:cNvPr id="48" name="Group 47">
              <a:extLst>
                <a:ext uri="{FF2B5EF4-FFF2-40B4-BE49-F238E27FC236}">
                  <a16:creationId xmlns:a16="http://schemas.microsoft.com/office/drawing/2014/main" id="{294C35D3-9B19-4785-9F85-B8FBEB663991}"/>
                </a:ext>
              </a:extLst>
            </p:cNvPr>
            <p:cNvGrpSpPr/>
            <p:nvPr/>
          </p:nvGrpSpPr>
          <p:grpSpPr>
            <a:xfrm>
              <a:off x="9990752" y="3376642"/>
              <a:ext cx="1333652" cy="1333651"/>
              <a:chOff x="549664" y="2527254"/>
              <a:chExt cx="1503300" cy="1503300"/>
            </a:xfrm>
          </p:grpSpPr>
          <p:sp>
            <p:nvSpPr>
              <p:cNvPr id="79" name="Oval 78">
                <a:extLst>
                  <a:ext uri="{FF2B5EF4-FFF2-40B4-BE49-F238E27FC236}">
                    <a16:creationId xmlns:a16="http://schemas.microsoft.com/office/drawing/2014/main" id="{C60E8C93-0F52-471C-A44C-DF42B26EBF9A}"/>
                  </a:ext>
                </a:extLst>
              </p:cNvPr>
              <p:cNvSpPr/>
              <p:nvPr/>
            </p:nvSpPr>
            <p:spPr bwMode="auto">
              <a:xfrm>
                <a:off x="549664" y="2527254"/>
                <a:ext cx="1503300" cy="1503300"/>
              </a:xfrm>
              <a:prstGeom prst="ellipse">
                <a:avLst/>
              </a:prstGeom>
              <a:solidFill>
                <a:schemeClr val="bg1"/>
              </a:solidFill>
              <a:ln w="19050">
                <a:solidFill>
                  <a:srgbClr val="D2D2D2"/>
                </a:solid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90000"/>
                  </a:lnSpc>
                  <a:spcBef>
                    <a:spcPct val="0"/>
                  </a:spcBef>
                  <a:spcAft>
                    <a:spcPct val="0"/>
                  </a:spcAft>
                  <a:buClrTx/>
                  <a:buSzTx/>
                  <a:buFontTx/>
                  <a:buNone/>
                  <a:tabLst/>
                  <a:defRPr/>
                </a:pPr>
                <a:endParaRPr kumimoji="0" lang="en-US" sz="28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pic>
            <p:nvPicPr>
              <p:cNvPr id="80" name="Picture 79">
                <a:extLst>
                  <a:ext uri="{FF2B5EF4-FFF2-40B4-BE49-F238E27FC236}">
                    <a16:creationId xmlns:a16="http://schemas.microsoft.com/office/drawing/2014/main" id="{76A43705-8F6A-458F-A268-AC6359A9B0DE}"/>
                  </a:ext>
                </a:extLst>
              </p:cNvPr>
              <p:cNvPicPr>
                <a:picLocks noChangeAspect="1"/>
              </p:cNvPicPr>
              <p:nvPr/>
            </p:nvPicPr>
            <p:blipFill>
              <a:blip r:embed="rId7"/>
              <a:stretch>
                <a:fillRect/>
              </a:stretch>
            </p:blipFill>
            <p:spPr>
              <a:xfrm>
                <a:off x="960914" y="2938504"/>
                <a:ext cx="680801" cy="680801"/>
              </a:xfrm>
              <a:prstGeom prst="rect">
                <a:avLst/>
              </a:prstGeom>
            </p:spPr>
          </p:pic>
        </p:grpSp>
        <p:sp>
          <p:nvSpPr>
            <p:cNvPr id="49" name="Rectangle 48">
              <a:extLst>
                <a:ext uri="{FF2B5EF4-FFF2-40B4-BE49-F238E27FC236}">
                  <a16:creationId xmlns:a16="http://schemas.microsoft.com/office/drawing/2014/main" id="{21542078-F4BE-4A8E-8CF3-29844F91E644}"/>
                </a:ext>
              </a:extLst>
            </p:cNvPr>
            <p:cNvSpPr/>
            <p:nvPr/>
          </p:nvSpPr>
          <p:spPr bwMode="auto">
            <a:xfrm>
              <a:off x="6980790" y="5157628"/>
              <a:ext cx="2377439" cy="585177"/>
            </a:xfrm>
            <a:prstGeom prst="rect">
              <a:avLst/>
            </a:prstGeom>
            <a:noFill/>
            <a:ln w="63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lvl="0" algn="ctr" defTabSz="932108">
                <a:spcAft>
                  <a:spcPts val="600"/>
                </a:spcAft>
                <a:defRPr/>
              </a:pPr>
              <a:r>
                <a:rPr lang="en-US" sz="1599" b="1" kern="0" dirty="0">
                  <a:gradFill>
                    <a:gsLst>
                      <a:gs pos="0">
                        <a:srgbClr val="282828"/>
                      </a:gs>
                      <a:gs pos="100000">
                        <a:srgbClr val="282828"/>
                      </a:gs>
                    </a:gsLst>
                    <a:lin ang="0" scaled="1"/>
                  </a:gradFill>
                  <a:latin typeface="Segoe UI" panose="020B0502040204020203" pitchFamily="34" charset="0"/>
                  <a:cs typeface="Segoe UI" panose="020B0502040204020203" pitchFamily="34" charset="0"/>
                </a:rPr>
                <a:t>Business Continuity</a:t>
              </a:r>
              <a:endParaRPr kumimoji="0" lang="en-US" sz="1599" b="1" i="0" u="none" strike="noStrike" kern="0" cap="none" spc="0" normalizeH="0" baseline="0" noProof="0" dirty="0">
                <a:ln>
                  <a:noFill/>
                </a:ln>
                <a:gradFill>
                  <a:gsLst>
                    <a:gs pos="0">
                      <a:srgbClr val="282828"/>
                    </a:gs>
                    <a:gs pos="100000">
                      <a:srgbClr val="282828"/>
                    </a:gs>
                  </a:gsLst>
                  <a:lin ang="0" scaled="1"/>
                </a:gradFill>
                <a:effectLst/>
                <a:uLnTx/>
                <a:uFillTx/>
                <a:latin typeface="Segoe UI" panose="020B0502040204020203" pitchFamily="34" charset="0"/>
                <a:ea typeface="+mn-ea"/>
                <a:cs typeface="Segoe UI" panose="020B0502040204020203" pitchFamily="34" charset="0"/>
              </a:endParaRPr>
            </a:p>
            <a:p>
              <a:pPr marL="0" marR="0" lvl="0" indent="0" algn="ctr" defTabSz="932108" rtl="0" eaLnBrk="1" fontAlgn="auto" latinLnBrk="0" hangingPunct="1">
                <a:lnSpc>
                  <a:spcPct val="100000"/>
                </a:lnSpc>
                <a:spcBef>
                  <a:spcPts val="0"/>
                </a:spcBef>
                <a:spcAft>
                  <a:spcPts val="600"/>
                </a:spcAft>
                <a:buClrTx/>
                <a:buSzTx/>
                <a:buFontTx/>
                <a:buNone/>
                <a:tabLst/>
                <a:defRPr/>
              </a:pPr>
              <a:r>
                <a:rPr kumimoji="0" lang="en-US" sz="1399" b="0" i="0" u="none" strike="noStrike" kern="0" cap="none" spc="0" normalizeH="0" baseline="0" noProof="0" dirty="0">
                  <a:ln>
                    <a:noFill/>
                  </a:ln>
                  <a:gradFill>
                    <a:gsLst>
                      <a:gs pos="0">
                        <a:srgbClr val="282828"/>
                      </a:gs>
                      <a:gs pos="100000">
                        <a:srgbClr val="282828"/>
                      </a:gs>
                    </a:gsLst>
                    <a:lin ang="0" scaled="1"/>
                  </a:gradFill>
                  <a:effectLst/>
                  <a:uLnTx/>
                  <a:uFillTx/>
                  <a:latin typeface="Segoe UI" panose="020B0502040204020203" pitchFamily="34" charset="0"/>
                  <a:ea typeface="+mn-ea"/>
                  <a:cs typeface="Segoe UI" panose="020B0502040204020203" pitchFamily="34" charset="0"/>
                </a:rPr>
                <a:t>Plan for when IT is down – train staff, communicate and don’t panic </a:t>
              </a:r>
            </a:p>
          </p:txBody>
        </p:sp>
        <p:sp>
          <p:nvSpPr>
            <p:cNvPr id="50" name="Rectangle 49">
              <a:extLst>
                <a:ext uri="{FF2B5EF4-FFF2-40B4-BE49-F238E27FC236}">
                  <a16:creationId xmlns:a16="http://schemas.microsoft.com/office/drawing/2014/main" id="{887AF73C-E05E-44DB-B893-4A1D4E3EB2EE}"/>
                </a:ext>
              </a:extLst>
            </p:cNvPr>
            <p:cNvSpPr/>
            <p:nvPr/>
          </p:nvSpPr>
          <p:spPr bwMode="auto">
            <a:xfrm>
              <a:off x="4756997" y="5157628"/>
              <a:ext cx="1828799" cy="585177"/>
            </a:xfrm>
            <a:prstGeom prst="rect">
              <a:avLst/>
            </a:prstGeom>
            <a:noFill/>
            <a:ln w="63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lvl="0" algn="ctr" defTabSz="932108">
                <a:spcAft>
                  <a:spcPts val="600"/>
                </a:spcAft>
                <a:defRPr/>
              </a:pPr>
              <a:r>
                <a:rPr lang="en-US" sz="1599" b="1" kern="0" dirty="0">
                  <a:gradFill>
                    <a:gsLst>
                      <a:gs pos="0">
                        <a:srgbClr val="282828"/>
                      </a:gs>
                      <a:gs pos="100000">
                        <a:srgbClr val="282828"/>
                      </a:gs>
                    </a:gsLst>
                    <a:lin ang="0" scaled="1"/>
                  </a:gradFill>
                  <a:latin typeface="Segoe UI" panose="020B0502040204020203" pitchFamily="34" charset="0"/>
                  <a:cs typeface="Segoe UI" panose="020B0502040204020203" pitchFamily="34" charset="0"/>
                </a:rPr>
                <a:t>Disaster Recovery</a:t>
              </a:r>
            </a:p>
            <a:p>
              <a:pPr marL="0" marR="0" lvl="0" indent="0" algn="ctr" defTabSz="932108" rtl="0" eaLnBrk="1" fontAlgn="auto" latinLnBrk="0" hangingPunct="1">
                <a:lnSpc>
                  <a:spcPct val="100000"/>
                </a:lnSpc>
                <a:spcBef>
                  <a:spcPts val="0"/>
                </a:spcBef>
                <a:spcAft>
                  <a:spcPts val="600"/>
                </a:spcAft>
                <a:buClrTx/>
                <a:buSzTx/>
                <a:buFontTx/>
                <a:buNone/>
                <a:tabLst/>
                <a:defRPr/>
              </a:pPr>
              <a:r>
                <a:rPr kumimoji="0" lang="en-US" sz="1399" b="0" i="0" u="none" strike="noStrike" kern="0" cap="none" spc="0" normalizeH="0" baseline="0" noProof="0" dirty="0">
                  <a:ln>
                    <a:noFill/>
                  </a:ln>
                  <a:gradFill>
                    <a:gsLst>
                      <a:gs pos="0">
                        <a:srgbClr val="282828"/>
                      </a:gs>
                      <a:gs pos="100000">
                        <a:srgbClr val="282828"/>
                      </a:gs>
                    </a:gsLst>
                    <a:lin ang="0" scaled="1"/>
                  </a:gradFill>
                  <a:effectLst/>
                  <a:uLnTx/>
                  <a:uFillTx/>
                  <a:latin typeface="Segoe UI" panose="020B0502040204020203" pitchFamily="34" charset="0"/>
                  <a:ea typeface="+mn-ea"/>
                  <a:cs typeface="Segoe UI" panose="020B0502040204020203" pitchFamily="34" charset="0"/>
                </a:rPr>
                <a:t>Back up often, recover faster and test regularly</a:t>
              </a:r>
            </a:p>
          </p:txBody>
        </p:sp>
        <p:grpSp>
          <p:nvGrpSpPr>
            <p:cNvPr id="51" name="Group 50">
              <a:extLst>
                <a:ext uri="{FF2B5EF4-FFF2-40B4-BE49-F238E27FC236}">
                  <a16:creationId xmlns:a16="http://schemas.microsoft.com/office/drawing/2014/main" id="{87EF2A9D-FF96-43D3-9E35-FBC6FA452271}"/>
                </a:ext>
              </a:extLst>
            </p:cNvPr>
            <p:cNvGrpSpPr/>
            <p:nvPr/>
          </p:nvGrpSpPr>
          <p:grpSpPr>
            <a:xfrm>
              <a:off x="5004570" y="3376642"/>
              <a:ext cx="1333652" cy="1333651"/>
              <a:chOff x="4884091" y="2492287"/>
              <a:chExt cx="1503300" cy="1503300"/>
            </a:xfrm>
          </p:grpSpPr>
          <p:sp>
            <p:nvSpPr>
              <p:cNvPr id="77" name="Oval 76">
                <a:extLst>
                  <a:ext uri="{FF2B5EF4-FFF2-40B4-BE49-F238E27FC236}">
                    <a16:creationId xmlns:a16="http://schemas.microsoft.com/office/drawing/2014/main" id="{156DB352-D2C6-4D91-8276-3AD760A94731}"/>
                  </a:ext>
                </a:extLst>
              </p:cNvPr>
              <p:cNvSpPr/>
              <p:nvPr/>
            </p:nvSpPr>
            <p:spPr bwMode="auto">
              <a:xfrm>
                <a:off x="4884091" y="2492287"/>
                <a:ext cx="1503300" cy="1503300"/>
              </a:xfrm>
              <a:prstGeom prst="ellipse">
                <a:avLst/>
              </a:prstGeom>
              <a:solidFill>
                <a:schemeClr val="bg1"/>
              </a:solidFill>
              <a:ln w="19050">
                <a:solidFill>
                  <a:srgbClr val="D2D2D2"/>
                </a:solid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90000"/>
                  </a:lnSpc>
                  <a:spcBef>
                    <a:spcPct val="0"/>
                  </a:spcBef>
                  <a:spcAft>
                    <a:spcPct val="0"/>
                  </a:spcAft>
                  <a:buClrTx/>
                  <a:buSzTx/>
                  <a:buFontTx/>
                  <a:buNone/>
                  <a:tabLst/>
                  <a:defRPr/>
                </a:pPr>
                <a:endParaRPr kumimoji="0" lang="en-US" sz="28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pic>
            <p:nvPicPr>
              <p:cNvPr id="78" name="Picture 77" descr="Warning">
                <a:extLst>
                  <a:ext uri="{FF2B5EF4-FFF2-40B4-BE49-F238E27FC236}">
                    <a16:creationId xmlns:a16="http://schemas.microsoft.com/office/drawing/2014/main" id="{17BFF281-1E9E-45D0-85F8-FA7556CA63FB}"/>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5295341" y="2903537"/>
                <a:ext cx="680801" cy="680801"/>
              </a:xfrm>
              <a:prstGeom prst="rect">
                <a:avLst/>
              </a:prstGeom>
            </p:spPr>
          </p:pic>
        </p:grpSp>
        <p:grpSp>
          <p:nvGrpSpPr>
            <p:cNvPr id="52" name="Group 51">
              <a:extLst>
                <a:ext uri="{FF2B5EF4-FFF2-40B4-BE49-F238E27FC236}">
                  <a16:creationId xmlns:a16="http://schemas.microsoft.com/office/drawing/2014/main" id="{DC1A2E23-456A-41A9-AF46-6631B8194716}"/>
                </a:ext>
              </a:extLst>
            </p:cNvPr>
            <p:cNvGrpSpPr/>
            <p:nvPr/>
          </p:nvGrpSpPr>
          <p:grpSpPr>
            <a:xfrm>
              <a:off x="8104867" y="3179830"/>
              <a:ext cx="121088" cy="1737717"/>
              <a:chOff x="4525254" y="1622392"/>
              <a:chExt cx="201818" cy="2896271"/>
            </a:xfrm>
          </p:grpSpPr>
          <p:sp>
            <p:nvSpPr>
              <p:cNvPr id="75" name="L-Shape 74">
                <a:extLst>
                  <a:ext uri="{FF2B5EF4-FFF2-40B4-BE49-F238E27FC236}">
                    <a16:creationId xmlns:a16="http://schemas.microsoft.com/office/drawing/2014/main" id="{E622E4C0-7212-4FD5-A00B-433D0A61E4B9}"/>
                  </a:ext>
                </a:extLst>
              </p:cNvPr>
              <p:cNvSpPr/>
              <p:nvPr/>
            </p:nvSpPr>
            <p:spPr bwMode="auto">
              <a:xfrm rot="13431047">
                <a:off x="4525254" y="1622392"/>
                <a:ext cx="190500" cy="190500"/>
              </a:xfrm>
              <a:prstGeom prst="corner">
                <a:avLst>
                  <a:gd name="adj1" fmla="val 21250"/>
                  <a:gd name="adj2" fmla="val 21250"/>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58" rIns="0" bIns="47558" numCol="1" rtlCol="0" anchor="ctr" anchorCtr="0" compatLnSpc="1">
                <a:prstTxWarp prst="textNoShape">
                  <a:avLst/>
                </a:prstTxWarp>
              </a:bodyPr>
              <a:lstStyle/>
              <a:p>
                <a:pPr marL="0" marR="0" lvl="0" indent="0" algn="ctr" defTabSz="950846"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gradFill>
                    <a:gsLst>
                      <a:gs pos="40075">
                        <a:srgbClr val="FFFFFF"/>
                      </a:gs>
                      <a:gs pos="30000">
                        <a:srgbClr val="FFFFFF"/>
                      </a:gs>
                    </a:gsLst>
                    <a:lin ang="5400000" scaled="0"/>
                  </a:gradFill>
                  <a:effectLst/>
                  <a:uLnTx/>
                  <a:uFillTx/>
                  <a:latin typeface="Segoe UI"/>
                  <a:ea typeface="+mn-ea"/>
                  <a:cs typeface="+mn-cs"/>
                </a:endParaRPr>
              </a:p>
            </p:txBody>
          </p:sp>
          <p:sp>
            <p:nvSpPr>
              <p:cNvPr id="76" name="L-Shape 75">
                <a:extLst>
                  <a:ext uri="{FF2B5EF4-FFF2-40B4-BE49-F238E27FC236}">
                    <a16:creationId xmlns:a16="http://schemas.microsoft.com/office/drawing/2014/main" id="{1889CE99-E18C-4E82-A66E-758C5DAB48BA}"/>
                  </a:ext>
                </a:extLst>
              </p:cNvPr>
              <p:cNvSpPr/>
              <p:nvPr/>
            </p:nvSpPr>
            <p:spPr bwMode="auto">
              <a:xfrm rot="8168953" flipH="1">
                <a:off x="4536571" y="4328163"/>
                <a:ext cx="190501" cy="190500"/>
              </a:xfrm>
              <a:prstGeom prst="corner">
                <a:avLst>
                  <a:gd name="adj1" fmla="val 21250"/>
                  <a:gd name="adj2" fmla="val 21250"/>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58" rIns="0" bIns="47558" numCol="1" rtlCol="0" anchor="ctr" anchorCtr="0" compatLnSpc="1">
                <a:prstTxWarp prst="textNoShape">
                  <a:avLst/>
                </a:prstTxWarp>
              </a:bodyPr>
              <a:lstStyle/>
              <a:p>
                <a:pPr marL="0" marR="0" lvl="0" indent="0" algn="ctr" defTabSz="950846"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gradFill>
                    <a:gsLst>
                      <a:gs pos="40075">
                        <a:srgbClr val="FFFFFF"/>
                      </a:gs>
                      <a:gs pos="30000">
                        <a:srgbClr val="FFFFFF"/>
                      </a:gs>
                    </a:gsLst>
                    <a:lin ang="5400000" scaled="0"/>
                  </a:gradFill>
                  <a:effectLst/>
                  <a:uLnTx/>
                  <a:uFillTx/>
                  <a:latin typeface="Segoe UI"/>
                  <a:ea typeface="+mn-ea"/>
                  <a:cs typeface="+mn-cs"/>
                </a:endParaRPr>
              </a:p>
            </p:txBody>
          </p:sp>
        </p:grpSp>
        <p:grpSp>
          <p:nvGrpSpPr>
            <p:cNvPr id="53" name="Group 52">
              <a:extLst>
                <a:ext uri="{FF2B5EF4-FFF2-40B4-BE49-F238E27FC236}">
                  <a16:creationId xmlns:a16="http://schemas.microsoft.com/office/drawing/2014/main" id="{002BE4DD-AA8B-4BC4-9A13-F38F64729579}"/>
                </a:ext>
              </a:extLst>
            </p:cNvPr>
            <p:cNvGrpSpPr/>
            <p:nvPr/>
          </p:nvGrpSpPr>
          <p:grpSpPr>
            <a:xfrm>
              <a:off x="10648900" y="3179830"/>
              <a:ext cx="121088" cy="1737717"/>
              <a:chOff x="4525254" y="1622392"/>
              <a:chExt cx="201818" cy="2896271"/>
            </a:xfrm>
          </p:grpSpPr>
          <p:sp>
            <p:nvSpPr>
              <p:cNvPr id="73" name="L-Shape 72">
                <a:extLst>
                  <a:ext uri="{FF2B5EF4-FFF2-40B4-BE49-F238E27FC236}">
                    <a16:creationId xmlns:a16="http://schemas.microsoft.com/office/drawing/2014/main" id="{86E94D9F-115B-46CF-95E8-31C08F7D5722}"/>
                  </a:ext>
                </a:extLst>
              </p:cNvPr>
              <p:cNvSpPr/>
              <p:nvPr/>
            </p:nvSpPr>
            <p:spPr bwMode="auto">
              <a:xfrm rot="13431047">
                <a:off x="4525254" y="1622392"/>
                <a:ext cx="190500" cy="190500"/>
              </a:xfrm>
              <a:prstGeom prst="corner">
                <a:avLst>
                  <a:gd name="adj1" fmla="val 21250"/>
                  <a:gd name="adj2" fmla="val 21250"/>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58" rIns="0" bIns="47558" numCol="1" rtlCol="0" anchor="ctr" anchorCtr="0" compatLnSpc="1">
                <a:prstTxWarp prst="textNoShape">
                  <a:avLst/>
                </a:prstTxWarp>
              </a:bodyPr>
              <a:lstStyle/>
              <a:p>
                <a:pPr marL="0" marR="0" lvl="0" indent="0" algn="ctr" defTabSz="950846"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gradFill>
                    <a:gsLst>
                      <a:gs pos="40075">
                        <a:srgbClr val="FFFFFF"/>
                      </a:gs>
                      <a:gs pos="30000">
                        <a:srgbClr val="FFFFFF"/>
                      </a:gs>
                    </a:gsLst>
                    <a:lin ang="5400000" scaled="0"/>
                  </a:gradFill>
                  <a:effectLst/>
                  <a:uLnTx/>
                  <a:uFillTx/>
                  <a:latin typeface="Segoe UI"/>
                  <a:ea typeface="+mn-ea"/>
                  <a:cs typeface="+mn-cs"/>
                </a:endParaRPr>
              </a:p>
            </p:txBody>
          </p:sp>
          <p:sp>
            <p:nvSpPr>
              <p:cNvPr id="74" name="L-Shape 73">
                <a:extLst>
                  <a:ext uri="{FF2B5EF4-FFF2-40B4-BE49-F238E27FC236}">
                    <a16:creationId xmlns:a16="http://schemas.microsoft.com/office/drawing/2014/main" id="{F0AB2AAB-F656-4ACF-AD30-6F991807FB9C}"/>
                  </a:ext>
                </a:extLst>
              </p:cNvPr>
              <p:cNvSpPr/>
              <p:nvPr/>
            </p:nvSpPr>
            <p:spPr bwMode="auto">
              <a:xfrm rot="8168953" flipH="1">
                <a:off x="4536571" y="4328163"/>
                <a:ext cx="190501" cy="190500"/>
              </a:xfrm>
              <a:prstGeom prst="corner">
                <a:avLst>
                  <a:gd name="adj1" fmla="val 21250"/>
                  <a:gd name="adj2" fmla="val 21250"/>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58" rIns="0" bIns="47558" numCol="1" rtlCol="0" anchor="ctr" anchorCtr="0" compatLnSpc="1">
                <a:prstTxWarp prst="textNoShape">
                  <a:avLst/>
                </a:prstTxWarp>
              </a:bodyPr>
              <a:lstStyle/>
              <a:p>
                <a:pPr marL="0" marR="0" lvl="0" indent="0" algn="ctr" defTabSz="950846"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gradFill>
                    <a:gsLst>
                      <a:gs pos="40075">
                        <a:srgbClr val="FFFFFF"/>
                      </a:gs>
                      <a:gs pos="30000">
                        <a:srgbClr val="FFFFFF"/>
                      </a:gs>
                    </a:gsLst>
                    <a:lin ang="5400000" scaled="0"/>
                  </a:gradFill>
                  <a:effectLst/>
                  <a:uLnTx/>
                  <a:uFillTx/>
                  <a:latin typeface="Segoe UI"/>
                  <a:ea typeface="+mn-ea"/>
                  <a:cs typeface="+mn-cs"/>
                </a:endParaRPr>
              </a:p>
            </p:txBody>
          </p:sp>
        </p:grpSp>
        <p:grpSp>
          <p:nvGrpSpPr>
            <p:cNvPr id="54" name="Group 53">
              <a:extLst>
                <a:ext uri="{FF2B5EF4-FFF2-40B4-BE49-F238E27FC236}">
                  <a16:creationId xmlns:a16="http://schemas.microsoft.com/office/drawing/2014/main" id="{40E3C126-0F0A-4A88-A0AD-4BCDB62F4C72}"/>
                </a:ext>
              </a:extLst>
            </p:cNvPr>
            <p:cNvGrpSpPr/>
            <p:nvPr/>
          </p:nvGrpSpPr>
          <p:grpSpPr>
            <a:xfrm>
              <a:off x="5592906" y="3179830"/>
              <a:ext cx="121088" cy="1737717"/>
              <a:chOff x="4525254" y="1622392"/>
              <a:chExt cx="201818" cy="2896271"/>
            </a:xfrm>
          </p:grpSpPr>
          <p:sp>
            <p:nvSpPr>
              <p:cNvPr id="70" name="L-Shape 69">
                <a:extLst>
                  <a:ext uri="{FF2B5EF4-FFF2-40B4-BE49-F238E27FC236}">
                    <a16:creationId xmlns:a16="http://schemas.microsoft.com/office/drawing/2014/main" id="{C5A7563B-EFE1-4413-80B4-29BD64491C48}"/>
                  </a:ext>
                </a:extLst>
              </p:cNvPr>
              <p:cNvSpPr/>
              <p:nvPr/>
            </p:nvSpPr>
            <p:spPr bwMode="auto">
              <a:xfrm rot="13431047">
                <a:off x="4525254" y="1622392"/>
                <a:ext cx="190500" cy="190500"/>
              </a:xfrm>
              <a:prstGeom prst="corner">
                <a:avLst>
                  <a:gd name="adj1" fmla="val 21250"/>
                  <a:gd name="adj2" fmla="val 21250"/>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58" rIns="0" bIns="47558" numCol="1" rtlCol="0" anchor="ctr" anchorCtr="0" compatLnSpc="1">
                <a:prstTxWarp prst="textNoShape">
                  <a:avLst/>
                </a:prstTxWarp>
              </a:bodyPr>
              <a:lstStyle/>
              <a:p>
                <a:pPr marL="0" marR="0" lvl="0" indent="0" algn="ctr" defTabSz="950846"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gradFill>
                    <a:gsLst>
                      <a:gs pos="40075">
                        <a:srgbClr val="FFFFFF"/>
                      </a:gs>
                      <a:gs pos="30000">
                        <a:srgbClr val="FFFFFF"/>
                      </a:gs>
                    </a:gsLst>
                    <a:lin ang="5400000" scaled="0"/>
                  </a:gradFill>
                  <a:effectLst/>
                  <a:uLnTx/>
                  <a:uFillTx/>
                  <a:latin typeface="Segoe UI"/>
                  <a:ea typeface="+mn-ea"/>
                  <a:cs typeface="+mn-cs"/>
                </a:endParaRPr>
              </a:p>
            </p:txBody>
          </p:sp>
          <p:sp>
            <p:nvSpPr>
              <p:cNvPr id="72" name="L-Shape 71">
                <a:extLst>
                  <a:ext uri="{FF2B5EF4-FFF2-40B4-BE49-F238E27FC236}">
                    <a16:creationId xmlns:a16="http://schemas.microsoft.com/office/drawing/2014/main" id="{AC55102D-2774-44F9-9B87-FC3E59B96275}"/>
                  </a:ext>
                </a:extLst>
              </p:cNvPr>
              <p:cNvSpPr/>
              <p:nvPr/>
            </p:nvSpPr>
            <p:spPr bwMode="auto">
              <a:xfrm rot="8168953" flipH="1">
                <a:off x="4536571" y="4328163"/>
                <a:ext cx="190501" cy="190500"/>
              </a:xfrm>
              <a:prstGeom prst="corner">
                <a:avLst>
                  <a:gd name="adj1" fmla="val 21250"/>
                  <a:gd name="adj2" fmla="val 21250"/>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58" rIns="0" bIns="47558" numCol="1" rtlCol="0" anchor="ctr" anchorCtr="0" compatLnSpc="1">
                <a:prstTxWarp prst="textNoShape">
                  <a:avLst/>
                </a:prstTxWarp>
              </a:bodyPr>
              <a:lstStyle/>
              <a:p>
                <a:pPr marL="0" marR="0" lvl="0" indent="0" algn="ctr" defTabSz="950846"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gradFill>
                    <a:gsLst>
                      <a:gs pos="40075">
                        <a:srgbClr val="FFFFFF"/>
                      </a:gs>
                      <a:gs pos="30000">
                        <a:srgbClr val="FFFFFF"/>
                      </a:gs>
                    </a:gsLst>
                    <a:lin ang="5400000" scaled="0"/>
                  </a:gradFill>
                  <a:effectLst/>
                  <a:uLnTx/>
                  <a:uFillTx/>
                  <a:latin typeface="Segoe UI"/>
                  <a:ea typeface="+mn-ea"/>
                  <a:cs typeface="+mn-cs"/>
                </a:endParaRPr>
              </a:p>
            </p:txBody>
          </p:sp>
        </p:grpSp>
        <p:grpSp>
          <p:nvGrpSpPr>
            <p:cNvPr id="55" name="Group 54">
              <a:extLst>
                <a:ext uri="{FF2B5EF4-FFF2-40B4-BE49-F238E27FC236}">
                  <a16:creationId xmlns:a16="http://schemas.microsoft.com/office/drawing/2014/main" id="{80445EA1-06FA-4E21-B121-F9C62AA6F1B2}"/>
                </a:ext>
              </a:extLst>
            </p:cNvPr>
            <p:cNvGrpSpPr/>
            <p:nvPr/>
          </p:nvGrpSpPr>
          <p:grpSpPr>
            <a:xfrm>
              <a:off x="6389424" y="1909241"/>
              <a:ext cx="4235819" cy="1335024"/>
              <a:chOff x="6402764" y="1909241"/>
              <a:chExt cx="4235819" cy="1335024"/>
            </a:xfrm>
          </p:grpSpPr>
          <p:grpSp>
            <p:nvGrpSpPr>
              <p:cNvPr id="56" name="Group 55">
                <a:extLst>
                  <a:ext uri="{FF2B5EF4-FFF2-40B4-BE49-F238E27FC236}">
                    <a16:creationId xmlns:a16="http://schemas.microsoft.com/office/drawing/2014/main" id="{A8226393-C088-4E15-B1E0-30C85C947F61}"/>
                  </a:ext>
                </a:extLst>
              </p:cNvPr>
              <p:cNvGrpSpPr/>
              <p:nvPr/>
            </p:nvGrpSpPr>
            <p:grpSpPr>
              <a:xfrm>
                <a:off x="6402764" y="1909241"/>
                <a:ext cx="1335024" cy="1335024"/>
                <a:chOff x="6507425" y="1641478"/>
                <a:chExt cx="1503300" cy="1503300"/>
              </a:xfrm>
            </p:grpSpPr>
            <p:sp>
              <p:nvSpPr>
                <p:cNvPr id="58" name="Oval 57">
                  <a:extLst>
                    <a:ext uri="{FF2B5EF4-FFF2-40B4-BE49-F238E27FC236}">
                      <a16:creationId xmlns:a16="http://schemas.microsoft.com/office/drawing/2014/main" id="{D7CAF7D6-007F-4ADD-87F7-3071C2FE2D89}"/>
                    </a:ext>
                  </a:extLst>
                </p:cNvPr>
                <p:cNvSpPr/>
                <p:nvPr/>
              </p:nvSpPr>
              <p:spPr bwMode="auto">
                <a:xfrm>
                  <a:off x="6507425" y="1641478"/>
                  <a:ext cx="1503300" cy="1503300"/>
                </a:xfrm>
                <a:prstGeom prst="ellipse">
                  <a:avLst/>
                </a:prstGeom>
                <a:solidFill>
                  <a:schemeClr val="bg1"/>
                </a:solidFill>
                <a:ln w="19050">
                  <a:no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90000"/>
                    </a:lnSpc>
                    <a:spcBef>
                      <a:spcPct val="0"/>
                    </a:spcBef>
                    <a:spcAft>
                      <a:spcPct val="0"/>
                    </a:spcAft>
                    <a:buClrTx/>
                    <a:buSzTx/>
                    <a:buFontTx/>
                    <a:buNone/>
                    <a:tabLst/>
                    <a:defRPr/>
                  </a:pPr>
                  <a:endParaRPr kumimoji="0" lang="en-US" sz="28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59" name="Group 58">
                  <a:extLst>
                    <a:ext uri="{FF2B5EF4-FFF2-40B4-BE49-F238E27FC236}">
                      <a16:creationId xmlns:a16="http://schemas.microsoft.com/office/drawing/2014/main" id="{2672FC02-6F50-40A2-BE4B-6986BAC889BD}"/>
                    </a:ext>
                  </a:extLst>
                </p:cNvPr>
                <p:cNvGrpSpPr/>
                <p:nvPr/>
              </p:nvGrpSpPr>
              <p:grpSpPr>
                <a:xfrm rot="2048042">
                  <a:off x="7238014" y="2094273"/>
                  <a:ext cx="617582" cy="369046"/>
                  <a:chOff x="3269275" y="1335333"/>
                  <a:chExt cx="386042" cy="230687"/>
                </a:xfrm>
                <a:solidFill>
                  <a:srgbClr val="D2D2D2"/>
                </a:solidFill>
              </p:grpSpPr>
              <p:sp>
                <p:nvSpPr>
                  <p:cNvPr id="61" name="Oval 1116">
                    <a:extLst>
                      <a:ext uri="{FF2B5EF4-FFF2-40B4-BE49-F238E27FC236}">
                        <a16:creationId xmlns:a16="http://schemas.microsoft.com/office/drawing/2014/main" id="{C7CFF6C8-9EA7-407E-B447-641DEA8C8448}"/>
                      </a:ext>
                    </a:extLst>
                  </p:cNvPr>
                  <p:cNvSpPr>
                    <a:spLocks noChangeArrowheads="1"/>
                  </p:cNvSpPr>
                  <p:nvPr/>
                </p:nvSpPr>
                <p:spPr bwMode="auto">
                  <a:xfrm>
                    <a:off x="3500596" y="1416290"/>
                    <a:ext cx="94830" cy="89836"/>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9712" tIns="54856" rIns="109712" bIns="54856"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3C3C41"/>
                      </a:solidFill>
                      <a:effectLst/>
                      <a:uLnTx/>
                      <a:uFillTx/>
                      <a:latin typeface="Segoe UI"/>
                      <a:ea typeface="+mn-ea"/>
                      <a:cs typeface="+mn-cs"/>
                    </a:endParaRPr>
                  </a:p>
                </p:txBody>
              </p:sp>
              <p:sp>
                <p:nvSpPr>
                  <p:cNvPr id="62" name="Freeform 1117">
                    <a:extLst>
                      <a:ext uri="{FF2B5EF4-FFF2-40B4-BE49-F238E27FC236}">
                        <a16:creationId xmlns:a16="http://schemas.microsoft.com/office/drawing/2014/main" id="{33BF97D9-A100-4D56-AEBC-184D53B7BFBA}"/>
                      </a:ext>
                    </a:extLst>
                  </p:cNvPr>
                  <p:cNvSpPr>
                    <a:spLocks noEditPoints="1"/>
                  </p:cNvSpPr>
                  <p:nvPr/>
                </p:nvSpPr>
                <p:spPr bwMode="auto">
                  <a:xfrm>
                    <a:off x="3445697" y="1356400"/>
                    <a:ext cx="209620" cy="209620"/>
                  </a:xfrm>
                  <a:custGeom>
                    <a:avLst/>
                    <a:gdLst>
                      <a:gd name="T0" fmla="*/ 40 w 53"/>
                      <a:gd name="T1" fmla="*/ 13 h 53"/>
                      <a:gd name="T2" fmla="*/ 40 w 53"/>
                      <a:gd name="T3" fmla="*/ 12 h 53"/>
                      <a:gd name="T4" fmla="*/ 41 w 53"/>
                      <a:gd name="T5" fmla="*/ 5 h 53"/>
                      <a:gd name="T6" fmla="*/ 41 w 53"/>
                      <a:gd name="T7" fmla="*/ 5 h 53"/>
                      <a:gd name="T8" fmla="*/ 41 w 53"/>
                      <a:gd name="T9" fmla="*/ 4 h 53"/>
                      <a:gd name="T10" fmla="*/ 32 w 53"/>
                      <a:gd name="T11" fmla="*/ 0 h 53"/>
                      <a:gd name="T12" fmla="*/ 27 w 53"/>
                      <a:gd name="T13" fmla="*/ 7 h 53"/>
                      <a:gd name="T14" fmla="*/ 21 w 53"/>
                      <a:gd name="T15" fmla="*/ 0 h 53"/>
                      <a:gd name="T16" fmla="*/ 13 w 53"/>
                      <a:gd name="T17" fmla="*/ 12 h 53"/>
                      <a:gd name="T18" fmla="*/ 13 w 53"/>
                      <a:gd name="T19" fmla="*/ 13 h 53"/>
                      <a:gd name="T20" fmla="*/ 12 w 53"/>
                      <a:gd name="T21" fmla="*/ 13 h 53"/>
                      <a:gd name="T22" fmla="*/ 0 w 53"/>
                      <a:gd name="T23" fmla="*/ 22 h 53"/>
                      <a:gd name="T24" fmla="*/ 7 w 53"/>
                      <a:gd name="T25" fmla="*/ 26 h 53"/>
                      <a:gd name="T26" fmla="*/ 2 w 53"/>
                      <a:gd name="T27" fmla="*/ 30 h 53"/>
                      <a:gd name="T28" fmla="*/ 1 w 53"/>
                      <a:gd name="T29" fmla="*/ 34 h 53"/>
                      <a:gd name="T30" fmla="*/ 4 w 53"/>
                      <a:gd name="T31" fmla="*/ 42 h 53"/>
                      <a:gd name="T32" fmla="*/ 12 w 53"/>
                      <a:gd name="T33" fmla="*/ 40 h 53"/>
                      <a:gd name="T34" fmla="*/ 13 w 53"/>
                      <a:gd name="T35" fmla="*/ 41 h 53"/>
                      <a:gd name="T36" fmla="*/ 13 w 53"/>
                      <a:gd name="T37" fmla="*/ 41 h 53"/>
                      <a:gd name="T38" fmla="*/ 21 w 53"/>
                      <a:gd name="T39" fmla="*/ 53 h 53"/>
                      <a:gd name="T40" fmla="*/ 27 w 53"/>
                      <a:gd name="T41" fmla="*/ 46 h 53"/>
                      <a:gd name="T42" fmla="*/ 41 w 53"/>
                      <a:gd name="T43" fmla="*/ 49 h 53"/>
                      <a:gd name="T44" fmla="*/ 40 w 53"/>
                      <a:gd name="T45" fmla="*/ 41 h 53"/>
                      <a:gd name="T46" fmla="*/ 41 w 53"/>
                      <a:gd name="T47" fmla="*/ 40 h 53"/>
                      <a:gd name="T48" fmla="*/ 49 w 53"/>
                      <a:gd name="T49" fmla="*/ 42 h 53"/>
                      <a:gd name="T50" fmla="*/ 46 w 53"/>
                      <a:gd name="T51" fmla="*/ 28 h 53"/>
                      <a:gd name="T52" fmla="*/ 53 w 53"/>
                      <a:gd name="T53" fmla="*/ 22 h 53"/>
                      <a:gd name="T54" fmla="*/ 41 w 53"/>
                      <a:gd name="T55" fmla="*/ 13 h 53"/>
                      <a:gd name="T56" fmla="*/ 34 w 53"/>
                      <a:gd name="T57" fmla="*/ 20 h 53"/>
                      <a:gd name="T58" fmla="*/ 36 w 53"/>
                      <a:gd name="T59" fmla="*/ 27 h 53"/>
                      <a:gd name="T60" fmla="*/ 33 w 53"/>
                      <a:gd name="T61" fmla="*/ 33 h 53"/>
                      <a:gd name="T62" fmla="*/ 26 w 53"/>
                      <a:gd name="T63" fmla="*/ 36 h 53"/>
                      <a:gd name="T64" fmla="*/ 20 w 53"/>
                      <a:gd name="T65" fmla="*/ 34 h 53"/>
                      <a:gd name="T66" fmla="*/ 17 w 53"/>
                      <a:gd name="T67" fmla="*/ 30 h 53"/>
                      <a:gd name="T68" fmla="*/ 17 w 53"/>
                      <a:gd name="T69" fmla="*/ 27 h 53"/>
                      <a:gd name="T70" fmla="*/ 20 w 53"/>
                      <a:gd name="T71" fmla="*/ 20 h 53"/>
                      <a:gd name="T72" fmla="*/ 26 w 53"/>
                      <a:gd name="T73" fmla="*/ 17 h 53"/>
                      <a:gd name="T74" fmla="*/ 30 w 53"/>
                      <a:gd name="T75" fmla="*/ 18 h 53"/>
                      <a:gd name="T76" fmla="*/ 34 w 53"/>
                      <a:gd name="T77" fmla="*/ 2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3" h="53">
                        <a:moveTo>
                          <a:pt x="41" y="13"/>
                        </a:moveTo>
                        <a:cubicBezTo>
                          <a:pt x="41" y="13"/>
                          <a:pt x="41" y="13"/>
                          <a:pt x="40" y="13"/>
                        </a:cubicBezTo>
                        <a:cubicBezTo>
                          <a:pt x="40" y="13"/>
                          <a:pt x="40" y="13"/>
                          <a:pt x="40" y="13"/>
                        </a:cubicBezTo>
                        <a:cubicBezTo>
                          <a:pt x="40" y="13"/>
                          <a:pt x="40" y="13"/>
                          <a:pt x="40" y="12"/>
                        </a:cubicBezTo>
                        <a:cubicBezTo>
                          <a:pt x="40" y="12"/>
                          <a:pt x="40" y="12"/>
                          <a:pt x="40" y="12"/>
                        </a:cubicBezTo>
                        <a:cubicBezTo>
                          <a:pt x="41" y="5"/>
                          <a:pt x="41" y="5"/>
                          <a:pt x="41" y="5"/>
                        </a:cubicBezTo>
                        <a:cubicBezTo>
                          <a:pt x="41" y="5"/>
                          <a:pt x="41" y="5"/>
                          <a:pt x="41" y="5"/>
                        </a:cubicBezTo>
                        <a:cubicBezTo>
                          <a:pt x="41" y="5"/>
                          <a:pt x="41" y="5"/>
                          <a:pt x="41" y="5"/>
                        </a:cubicBezTo>
                        <a:cubicBezTo>
                          <a:pt x="41" y="5"/>
                          <a:pt x="41" y="4"/>
                          <a:pt x="41" y="4"/>
                        </a:cubicBezTo>
                        <a:cubicBezTo>
                          <a:pt x="41" y="4"/>
                          <a:pt x="41" y="4"/>
                          <a:pt x="41" y="4"/>
                        </a:cubicBezTo>
                        <a:cubicBezTo>
                          <a:pt x="41" y="4"/>
                          <a:pt x="41" y="4"/>
                          <a:pt x="41" y="4"/>
                        </a:cubicBezTo>
                        <a:cubicBezTo>
                          <a:pt x="32" y="0"/>
                          <a:pt x="32" y="0"/>
                          <a:pt x="32" y="0"/>
                        </a:cubicBezTo>
                        <a:cubicBezTo>
                          <a:pt x="30" y="2"/>
                          <a:pt x="30" y="2"/>
                          <a:pt x="30" y="2"/>
                        </a:cubicBezTo>
                        <a:cubicBezTo>
                          <a:pt x="27" y="7"/>
                          <a:pt x="27" y="7"/>
                          <a:pt x="27" y="7"/>
                        </a:cubicBezTo>
                        <a:cubicBezTo>
                          <a:pt x="27" y="7"/>
                          <a:pt x="26" y="7"/>
                          <a:pt x="26" y="7"/>
                        </a:cubicBezTo>
                        <a:cubicBezTo>
                          <a:pt x="21" y="0"/>
                          <a:pt x="21" y="0"/>
                          <a:pt x="21" y="0"/>
                        </a:cubicBezTo>
                        <a:cubicBezTo>
                          <a:pt x="11" y="4"/>
                          <a:pt x="11" y="4"/>
                          <a:pt x="11" y="4"/>
                        </a:cubicBezTo>
                        <a:cubicBezTo>
                          <a:pt x="13" y="12"/>
                          <a:pt x="13" y="12"/>
                          <a:pt x="13" y="12"/>
                        </a:cubicBezTo>
                        <a:cubicBezTo>
                          <a:pt x="13" y="12"/>
                          <a:pt x="13" y="12"/>
                          <a:pt x="13" y="12"/>
                        </a:cubicBezTo>
                        <a:cubicBezTo>
                          <a:pt x="13" y="13"/>
                          <a:pt x="13" y="13"/>
                          <a:pt x="13" y="13"/>
                        </a:cubicBezTo>
                        <a:cubicBezTo>
                          <a:pt x="12" y="13"/>
                          <a:pt x="12" y="13"/>
                          <a:pt x="12" y="13"/>
                        </a:cubicBezTo>
                        <a:cubicBezTo>
                          <a:pt x="12" y="13"/>
                          <a:pt x="12" y="13"/>
                          <a:pt x="12" y="13"/>
                        </a:cubicBezTo>
                        <a:cubicBezTo>
                          <a:pt x="4" y="12"/>
                          <a:pt x="4" y="12"/>
                          <a:pt x="4" y="12"/>
                        </a:cubicBezTo>
                        <a:cubicBezTo>
                          <a:pt x="0" y="22"/>
                          <a:pt x="0" y="22"/>
                          <a:pt x="0" y="22"/>
                        </a:cubicBezTo>
                        <a:cubicBezTo>
                          <a:pt x="3" y="23"/>
                          <a:pt x="3" y="23"/>
                          <a:pt x="3" y="23"/>
                        </a:cubicBezTo>
                        <a:cubicBezTo>
                          <a:pt x="7" y="26"/>
                          <a:pt x="7" y="26"/>
                          <a:pt x="7" y="26"/>
                        </a:cubicBezTo>
                        <a:cubicBezTo>
                          <a:pt x="7" y="26"/>
                          <a:pt x="7" y="27"/>
                          <a:pt x="7" y="28"/>
                        </a:cubicBezTo>
                        <a:cubicBezTo>
                          <a:pt x="2" y="30"/>
                          <a:pt x="2" y="30"/>
                          <a:pt x="2" y="30"/>
                        </a:cubicBezTo>
                        <a:cubicBezTo>
                          <a:pt x="0" y="32"/>
                          <a:pt x="0" y="32"/>
                          <a:pt x="0" y="32"/>
                        </a:cubicBezTo>
                        <a:cubicBezTo>
                          <a:pt x="1" y="34"/>
                          <a:pt x="1" y="34"/>
                          <a:pt x="1" y="34"/>
                        </a:cubicBezTo>
                        <a:cubicBezTo>
                          <a:pt x="4" y="40"/>
                          <a:pt x="4" y="40"/>
                          <a:pt x="4" y="40"/>
                        </a:cubicBezTo>
                        <a:cubicBezTo>
                          <a:pt x="4" y="42"/>
                          <a:pt x="4" y="42"/>
                          <a:pt x="4" y="42"/>
                        </a:cubicBezTo>
                        <a:cubicBezTo>
                          <a:pt x="12" y="40"/>
                          <a:pt x="12" y="40"/>
                          <a:pt x="12" y="40"/>
                        </a:cubicBezTo>
                        <a:cubicBezTo>
                          <a:pt x="12" y="40"/>
                          <a:pt x="12" y="40"/>
                          <a:pt x="12" y="40"/>
                        </a:cubicBezTo>
                        <a:cubicBezTo>
                          <a:pt x="12" y="40"/>
                          <a:pt x="12" y="40"/>
                          <a:pt x="13" y="40"/>
                        </a:cubicBezTo>
                        <a:cubicBezTo>
                          <a:pt x="13" y="41"/>
                          <a:pt x="13" y="41"/>
                          <a:pt x="13" y="41"/>
                        </a:cubicBezTo>
                        <a:cubicBezTo>
                          <a:pt x="13" y="41"/>
                          <a:pt x="13" y="41"/>
                          <a:pt x="13" y="41"/>
                        </a:cubicBezTo>
                        <a:cubicBezTo>
                          <a:pt x="13" y="41"/>
                          <a:pt x="13" y="41"/>
                          <a:pt x="13" y="41"/>
                        </a:cubicBezTo>
                        <a:cubicBezTo>
                          <a:pt x="11" y="49"/>
                          <a:pt x="11" y="49"/>
                          <a:pt x="11" y="49"/>
                        </a:cubicBezTo>
                        <a:cubicBezTo>
                          <a:pt x="21" y="53"/>
                          <a:pt x="21" y="53"/>
                          <a:pt x="21" y="53"/>
                        </a:cubicBezTo>
                        <a:cubicBezTo>
                          <a:pt x="26" y="46"/>
                          <a:pt x="26" y="46"/>
                          <a:pt x="26" y="46"/>
                        </a:cubicBezTo>
                        <a:cubicBezTo>
                          <a:pt x="26" y="46"/>
                          <a:pt x="27" y="46"/>
                          <a:pt x="27" y="46"/>
                        </a:cubicBezTo>
                        <a:cubicBezTo>
                          <a:pt x="32" y="53"/>
                          <a:pt x="32" y="53"/>
                          <a:pt x="32" y="53"/>
                        </a:cubicBezTo>
                        <a:cubicBezTo>
                          <a:pt x="41" y="49"/>
                          <a:pt x="41" y="49"/>
                          <a:pt x="41" y="49"/>
                        </a:cubicBezTo>
                        <a:cubicBezTo>
                          <a:pt x="40" y="41"/>
                          <a:pt x="40" y="41"/>
                          <a:pt x="40" y="41"/>
                        </a:cubicBezTo>
                        <a:cubicBezTo>
                          <a:pt x="40" y="41"/>
                          <a:pt x="40" y="41"/>
                          <a:pt x="40" y="41"/>
                        </a:cubicBezTo>
                        <a:cubicBezTo>
                          <a:pt x="40" y="41"/>
                          <a:pt x="40" y="41"/>
                          <a:pt x="40" y="40"/>
                        </a:cubicBezTo>
                        <a:cubicBezTo>
                          <a:pt x="40" y="40"/>
                          <a:pt x="41" y="40"/>
                          <a:pt x="41" y="40"/>
                        </a:cubicBezTo>
                        <a:cubicBezTo>
                          <a:pt x="41" y="40"/>
                          <a:pt x="41" y="40"/>
                          <a:pt x="41" y="40"/>
                        </a:cubicBezTo>
                        <a:cubicBezTo>
                          <a:pt x="49" y="42"/>
                          <a:pt x="49" y="42"/>
                          <a:pt x="49" y="42"/>
                        </a:cubicBezTo>
                        <a:cubicBezTo>
                          <a:pt x="53" y="32"/>
                          <a:pt x="53" y="32"/>
                          <a:pt x="53" y="32"/>
                        </a:cubicBezTo>
                        <a:cubicBezTo>
                          <a:pt x="46" y="28"/>
                          <a:pt x="46" y="28"/>
                          <a:pt x="46" y="28"/>
                        </a:cubicBezTo>
                        <a:cubicBezTo>
                          <a:pt x="46" y="27"/>
                          <a:pt x="46" y="26"/>
                          <a:pt x="46" y="26"/>
                        </a:cubicBezTo>
                        <a:cubicBezTo>
                          <a:pt x="53" y="22"/>
                          <a:pt x="53" y="22"/>
                          <a:pt x="53" y="22"/>
                        </a:cubicBezTo>
                        <a:cubicBezTo>
                          <a:pt x="49" y="12"/>
                          <a:pt x="49" y="12"/>
                          <a:pt x="49" y="12"/>
                        </a:cubicBezTo>
                        <a:cubicBezTo>
                          <a:pt x="41" y="13"/>
                          <a:pt x="41" y="13"/>
                          <a:pt x="41" y="13"/>
                        </a:cubicBezTo>
                        <a:cubicBezTo>
                          <a:pt x="41" y="13"/>
                          <a:pt x="41" y="13"/>
                          <a:pt x="41" y="13"/>
                        </a:cubicBezTo>
                        <a:moveTo>
                          <a:pt x="34" y="20"/>
                        </a:moveTo>
                        <a:cubicBezTo>
                          <a:pt x="34" y="21"/>
                          <a:pt x="35" y="22"/>
                          <a:pt x="35" y="23"/>
                        </a:cubicBezTo>
                        <a:cubicBezTo>
                          <a:pt x="36" y="24"/>
                          <a:pt x="36" y="25"/>
                          <a:pt x="36" y="27"/>
                        </a:cubicBezTo>
                        <a:cubicBezTo>
                          <a:pt x="36" y="28"/>
                          <a:pt x="36" y="29"/>
                          <a:pt x="35" y="30"/>
                        </a:cubicBezTo>
                        <a:cubicBezTo>
                          <a:pt x="35" y="31"/>
                          <a:pt x="34" y="33"/>
                          <a:pt x="33" y="33"/>
                        </a:cubicBezTo>
                        <a:cubicBezTo>
                          <a:pt x="32" y="34"/>
                          <a:pt x="31" y="35"/>
                          <a:pt x="30" y="36"/>
                        </a:cubicBezTo>
                        <a:cubicBezTo>
                          <a:pt x="29" y="36"/>
                          <a:pt x="28" y="36"/>
                          <a:pt x="26" y="36"/>
                        </a:cubicBezTo>
                        <a:cubicBezTo>
                          <a:pt x="25" y="36"/>
                          <a:pt x="24" y="36"/>
                          <a:pt x="23" y="36"/>
                        </a:cubicBezTo>
                        <a:cubicBezTo>
                          <a:pt x="22" y="35"/>
                          <a:pt x="21" y="35"/>
                          <a:pt x="20" y="34"/>
                        </a:cubicBezTo>
                        <a:cubicBezTo>
                          <a:pt x="20" y="34"/>
                          <a:pt x="20" y="34"/>
                          <a:pt x="20" y="33"/>
                        </a:cubicBezTo>
                        <a:cubicBezTo>
                          <a:pt x="19" y="33"/>
                          <a:pt x="18" y="31"/>
                          <a:pt x="17" y="30"/>
                        </a:cubicBezTo>
                        <a:cubicBezTo>
                          <a:pt x="17" y="29"/>
                          <a:pt x="17" y="28"/>
                          <a:pt x="17" y="27"/>
                        </a:cubicBezTo>
                        <a:cubicBezTo>
                          <a:pt x="17" y="27"/>
                          <a:pt x="17" y="27"/>
                          <a:pt x="17" y="27"/>
                        </a:cubicBezTo>
                        <a:cubicBezTo>
                          <a:pt x="17" y="25"/>
                          <a:pt x="17" y="24"/>
                          <a:pt x="17" y="23"/>
                        </a:cubicBezTo>
                        <a:cubicBezTo>
                          <a:pt x="18" y="22"/>
                          <a:pt x="19" y="21"/>
                          <a:pt x="20" y="20"/>
                        </a:cubicBezTo>
                        <a:cubicBezTo>
                          <a:pt x="21" y="19"/>
                          <a:pt x="22" y="18"/>
                          <a:pt x="23" y="18"/>
                        </a:cubicBezTo>
                        <a:cubicBezTo>
                          <a:pt x="24" y="17"/>
                          <a:pt x="25" y="17"/>
                          <a:pt x="26" y="17"/>
                        </a:cubicBezTo>
                        <a:cubicBezTo>
                          <a:pt x="27" y="17"/>
                          <a:pt x="27" y="17"/>
                          <a:pt x="27" y="17"/>
                        </a:cubicBezTo>
                        <a:cubicBezTo>
                          <a:pt x="28" y="17"/>
                          <a:pt x="29" y="17"/>
                          <a:pt x="30" y="18"/>
                        </a:cubicBezTo>
                        <a:cubicBezTo>
                          <a:pt x="31" y="18"/>
                          <a:pt x="32" y="19"/>
                          <a:pt x="33" y="20"/>
                        </a:cubicBezTo>
                        <a:cubicBezTo>
                          <a:pt x="33" y="20"/>
                          <a:pt x="33" y="20"/>
                          <a:pt x="34" y="20"/>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9712" tIns="54856" rIns="109712" bIns="54856"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3C3C41"/>
                      </a:solidFill>
                      <a:effectLst/>
                      <a:uLnTx/>
                      <a:uFillTx/>
                      <a:latin typeface="Segoe UI"/>
                      <a:ea typeface="+mn-ea"/>
                      <a:cs typeface="+mn-cs"/>
                    </a:endParaRPr>
                  </a:p>
                </p:txBody>
              </p:sp>
              <p:sp>
                <p:nvSpPr>
                  <p:cNvPr id="63" name="Freeform 1118">
                    <a:extLst>
                      <a:ext uri="{FF2B5EF4-FFF2-40B4-BE49-F238E27FC236}">
                        <a16:creationId xmlns:a16="http://schemas.microsoft.com/office/drawing/2014/main" id="{E424A0B3-D7F3-4316-9D5A-B467D05D7D4F}"/>
                      </a:ext>
                    </a:extLst>
                  </p:cNvPr>
                  <p:cNvSpPr>
                    <a:spLocks noEditPoints="1"/>
                  </p:cNvSpPr>
                  <p:nvPr/>
                </p:nvSpPr>
                <p:spPr bwMode="auto">
                  <a:xfrm>
                    <a:off x="3269275" y="1335333"/>
                    <a:ext cx="129764" cy="129764"/>
                  </a:xfrm>
                  <a:custGeom>
                    <a:avLst/>
                    <a:gdLst>
                      <a:gd name="T0" fmla="*/ 28 w 32"/>
                      <a:gd name="T1" fmla="*/ 16 h 32"/>
                      <a:gd name="T2" fmla="*/ 28 w 32"/>
                      <a:gd name="T3" fmla="*/ 16 h 32"/>
                      <a:gd name="T4" fmla="*/ 32 w 32"/>
                      <a:gd name="T5" fmla="*/ 13 h 32"/>
                      <a:gd name="T6" fmla="*/ 32 w 32"/>
                      <a:gd name="T7" fmla="*/ 13 h 32"/>
                      <a:gd name="T8" fmla="*/ 32 w 32"/>
                      <a:gd name="T9" fmla="*/ 12 h 32"/>
                      <a:gd name="T10" fmla="*/ 29 w 32"/>
                      <a:gd name="T11" fmla="*/ 7 h 32"/>
                      <a:gd name="T12" fmla="*/ 25 w 32"/>
                      <a:gd name="T13" fmla="*/ 8 h 32"/>
                      <a:gd name="T14" fmla="*/ 25 w 32"/>
                      <a:gd name="T15" fmla="*/ 2 h 32"/>
                      <a:gd name="T16" fmla="*/ 17 w 32"/>
                      <a:gd name="T17" fmla="*/ 4 h 32"/>
                      <a:gd name="T18" fmla="*/ 16 w 32"/>
                      <a:gd name="T19" fmla="*/ 4 h 32"/>
                      <a:gd name="T20" fmla="*/ 15 w 32"/>
                      <a:gd name="T21" fmla="*/ 4 h 32"/>
                      <a:gd name="T22" fmla="*/ 7 w 32"/>
                      <a:gd name="T23" fmla="*/ 2 h 32"/>
                      <a:gd name="T24" fmla="*/ 8 w 32"/>
                      <a:gd name="T25" fmla="*/ 7 h 32"/>
                      <a:gd name="T26" fmla="*/ 4 w 32"/>
                      <a:gd name="T27" fmla="*/ 7 h 32"/>
                      <a:gd name="T28" fmla="*/ 2 w 32"/>
                      <a:gd name="T29" fmla="*/ 8 h 32"/>
                      <a:gd name="T30" fmla="*/ 0 w 32"/>
                      <a:gd name="T31" fmla="*/ 13 h 32"/>
                      <a:gd name="T32" fmla="*/ 4 w 32"/>
                      <a:gd name="T33" fmla="*/ 16 h 32"/>
                      <a:gd name="T34" fmla="*/ 4 w 32"/>
                      <a:gd name="T35" fmla="*/ 16 h 32"/>
                      <a:gd name="T36" fmla="*/ 4 w 32"/>
                      <a:gd name="T37" fmla="*/ 17 h 32"/>
                      <a:gd name="T38" fmla="*/ 2 w 32"/>
                      <a:gd name="T39" fmla="*/ 25 h 32"/>
                      <a:gd name="T40" fmla="*/ 8 w 32"/>
                      <a:gd name="T41" fmla="*/ 25 h 32"/>
                      <a:gd name="T42" fmla="*/ 13 w 32"/>
                      <a:gd name="T43" fmla="*/ 32 h 32"/>
                      <a:gd name="T44" fmla="*/ 16 w 32"/>
                      <a:gd name="T45" fmla="*/ 28 h 32"/>
                      <a:gd name="T46" fmla="*/ 16 w 32"/>
                      <a:gd name="T47" fmla="*/ 28 h 32"/>
                      <a:gd name="T48" fmla="*/ 19 w 32"/>
                      <a:gd name="T49" fmla="*/ 32 h 32"/>
                      <a:gd name="T50" fmla="*/ 24 w 32"/>
                      <a:gd name="T51" fmla="*/ 25 h 32"/>
                      <a:gd name="T52" fmla="*/ 29 w 32"/>
                      <a:gd name="T53" fmla="*/ 25 h 32"/>
                      <a:gd name="T54" fmla="*/ 28 w 32"/>
                      <a:gd name="T55" fmla="*/ 17 h 32"/>
                      <a:gd name="T56" fmla="*/ 22 w 32"/>
                      <a:gd name="T57" fmla="*/ 16 h 32"/>
                      <a:gd name="T58" fmla="*/ 20 w 32"/>
                      <a:gd name="T59" fmla="*/ 20 h 32"/>
                      <a:gd name="T60" fmla="*/ 16 w 32"/>
                      <a:gd name="T61" fmla="*/ 22 h 32"/>
                      <a:gd name="T62" fmla="*/ 12 w 32"/>
                      <a:gd name="T63" fmla="*/ 20 h 32"/>
                      <a:gd name="T64" fmla="*/ 10 w 32"/>
                      <a:gd name="T65" fmla="*/ 16 h 32"/>
                      <a:gd name="T66" fmla="*/ 10 w 32"/>
                      <a:gd name="T67" fmla="*/ 14 h 32"/>
                      <a:gd name="T68" fmla="*/ 12 w 32"/>
                      <a:gd name="T69" fmla="*/ 12 h 32"/>
                      <a:gd name="T70" fmla="*/ 16 w 32"/>
                      <a:gd name="T71" fmla="*/ 10 h 32"/>
                      <a:gd name="T72" fmla="*/ 20 w 32"/>
                      <a:gd name="T73" fmla="*/ 12 h 32"/>
                      <a:gd name="T74" fmla="*/ 21 w 32"/>
                      <a:gd name="T75" fmla="*/ 14 h 32"/>
                      <a:gd name="T76" fmla="*/ 22 w 32"/>
                      <a:gd name="T77"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 h="32">
                        <a:moveTo>
                          <a:pt x="28" y="16"/>
                        </a:moveTo>
                        <a:cubicBezTo>
                          <a:pt x="28" y="16"/>
                          <a:pt x="28" y="16"/>
                          <a:pt x="28" y="16"/>
                        </a:cubicBezTo>
                        <a:cubicBezTo>
                          <a:pt x="28" y="16"/>
                          <a:pt x="28" y="16"/>
                          <a:pt x="28" y="16"/>
                        </a:cubicBezTo>
                        <a:cubicBezTo>
                          <a:pt x="28" y="16"/>
                          <a:pt x="28" y="16"/>
                          <a:pt x="28" y="16"/>
                        </a:cubicBezTo>
                        <a:cubicBezTo>
                          <a:pt x="28" y="16"/>
                          <a:pt x="28" y="16"/>
                          <a:pt x="28" y="15"/>
                        </a:cubicBezTo>
                        <a:cubicBezTo>
                          <a:pt x="32" y="13"/>
                          <a:pt x="32" y="13"/>
                          <a:pt x="32" y="13"/>
                        </a:cubicBezTo>
                        <a:cubicBezTo>
                          <a:pt x="32" y="13"/>
                          <a:pt x="32" y="13"/>
                          <a:pt x="32" y="13"/>
                        </a:cubicBezTo>
                        <a:cubicBezTo>
                          <a:pt x="32" y="13"/>
                          <a:pt x="32" y="13"/>
                          <a:pt x="32" y="13"/>
                        </a:cubicBezTo>
                        <a:cubicBezTo>
                          <a:pt x="32" y="13"/>
                          <a:pt x="32" y="13"/>
                          <a:pt x="32" y="12"/>
                        </a:cubicBezTo>
                        <a:cubicBezTo>
                          <a:pt x="32" y="12"/>
                          <a:pt x="32" y="12"/>
                          <a:pt x="32" y="12"/>
                        </a:cubicBezTo>
                        <a:cubicBezTo>
                          <a:pt x="32" y="12"/>
                          <a:pt x="32" y="12"/>
                          <a:pt x="32" y="12"/>
                        </a:cubicBezTo>
                        <a:cubicBezTo>
                          <a:pt x="29" y="7"/>
                          <a:pt x="29" y="7"/>
                          <a:pt x="29" y="7"/>
                        </a:cubicBezTo>
                        <a:cubicBezTo>
                          <a:pt x="28" y="7"/>
                          <a:pt x="28" y="7"/>
                          <a:pt x="28" y="7"/>
                        </a:cubicBezTo>
                        <a:cubicBezTo>
                          <a:pt x="25" y="8"/>
                          <a:pt x="25" y="8"/>
                          <a:pt x="25" y="8"/>
                        </a:cubicBezTo>
                        <a:cubicBezTo>
                          <a:pt x="25" y="8"/>
                          <a:pt x="24" y="7"/>
                          <a:pt x="24" y="7"/>
                        </a:cubicBezTo>
                        <a:cubicBezTo>
                          <a:pt x="25" y="2"/>
                          <a:pt x="25" y="2"/>
                          <a:pt x="25" y="2"/>
                        </a:cubicBezTo>
                        <a:cubicBezTo>
                          <a:pt x="19" y="0"/>
                          <a:pt x="19" y="0"/>
                          <a:pt x="19" y="0"/>
                        </a:cubicBezTo>
                        <a:cubicBezTo>
                          <a:pt x="17" y="4"/>
                          <a:pt x="17" y="4"/>
                          <a:pt x="17" y="4"/>
                        </a:cubicBezTo>
                        <a:cubicBezTo>
                          <a:pt x="16" y="4"/>
                          <a:pt x="16" y="4"/>
                          <a:pt x="16" y="4"/>
                        </a:cubicBezTo>
                        <a:cubicBezTo>
                          <a:pt x="16" y="4"/>
                          <a:pt x="16" y="4"/>
                          <a:pt x="16" y="4"/>
                        </a:cubicBezTo>
                        <a:cubicBezTo>
                          <a:pt x="16" y="4"/>
                          <a:pt x="16" y="4"/>
                          <a:pt x="16" y="4"/>
                        </a:cubicBezTo>
                        <a:cubicBezTo>
                          <a:pt x="16" y="4"/>
                          <a:pt x="15" y="4"/>
                          <a:pt x="15" y="4"/>
                        </a:cubicBezTo>
                        <a:cubicBezTo>
                          <a:pt x="13" y="0"/>
                          <a:pt x="13" y="0"/>
                          <a:pt x="13" y="0"/>
                        </a:cubicBezTo>
                        <a:cubicBezTo>
                          <a:pt x="7" y="2"/>
                          <a:pt x="7" y="2"/>
                          <a:pt x="7" y="2"/>
                        </a:cubicBezTo>
                        <a:cubicBezTo>
                          <a:pt x="7" y="4"/>
                          <a:pt x="7" y="4"/>
                          <a:pt x="7" y="4"/>
                        </a:cubicBezTo>
                        <a:cubicBezTo>
                          <a:pt x="8" y="7"/>
                          <a:pt x="8" y="7"/>
                          <a:pt x="8" y="7"/>
                        </a:cubicBezTo>
                        <a:cubicBezTo>
                          <a:pt x="8" y="7"/>
                          <a:pt x="7" y="8"/>
                          <a:pt x="7" y="8"/>
                        </a:cubicBezTo>
                        <a:cubicBezTo>
                          <a:pt x="4" y="7"/>
                          <a:pt x="4" y="7"/>
                          <a:pt x="4" y="7"/>
                        </a:cubicBezTo>
                        <a:cubicBezTo>
                          <a:pt x="2" y="7"/>
                          <a:pt x="2" y="7"/>
                          <a:pt x="2" y="7"/>
                        </a:cubicBezTo>
                        <a:cubicBezTo>
                          <a:pt x="2" y="8"/>
                          <a:pt x="2" y="8"/>
                          <a:pt x="2" y="8"/>
                        </a:cubicBezTo>
                        <a:cubicBezTo>
                          <a:pt x="0" y="12"/>
                          <a:pt x="0" y="12"/>
                          <a:pt x="0" y="12"/>
                        </a:cubicBezTo>
                        <a:cubicBezTo>
                          <a:pt x="0" y="13"/>
                          <a:pt x="0" y="13"/>
                          <a:pt x="0" y="13"/>
                        </a:cubicBezTo>
                        <a:cubicBezTo>
                          <a:pt x="4" y="15"/>
                          <a:pt x="4" y="15"/>
                          <a:pt x="4" y="15"/>
                        </a:cubicBezTo>
                        <a:cubicBezTo>
                          <a:pt x="4" y="16"/>
                          <a:pt x="4" y="16"/>
                          <a:pt x="4" y="16"/>
                        </a:cubicBezTo>
                        <a:cubicBezTo>
                          <a:pt x="4" y="16"/>
                          <a:pt x="4" y="16"/>
                          <a:pt x="4" y="16"/>
                        </a:cubicBezTo>
                        <a:cubicBezTo>
                          <a:pt x="4" y="16"/>
                          <a:pt x="4" y="16"/>
                          <a:pt x="4" y="16"/>
                        </a:cubicBezTo>
                        <a:cubicBezTo>
                          <a:pt x="4" y="16"/>
                          <a:pt x="4" y="16"/>
                          <a:pt x="4" y="16"/>
                        </a:cubicBezTo>
                        <a:cubicBezTo>
                          <a:pt x="4" y="16"/>
                          <a:pt x="4" y="16"/>
                          <a:pt x="4" y="17"/>
                        </a:cubicBezTo>
                        <a:cubicBezTo>
                          <a:pt x="0" y="19"/>
                          <a:pt x="0" y="19"/>
                          <a:pt x="0" y="19"/>
                        </a:cubicBezTo>
                        <a:cubicBezTo>
                          <a:pt x="2" y="25"/>
                          <a:pt x="2" y="25"/>
                          <a:pt x="2" y="25"/>
                        </a:cubicBezTo>
                        <a:cubicBezTo>
                          <a:pt x="7" y="24"/>
                          <a:pt x="7" y="24"/>
                          <a:pt x="7" y="24"/>
                        </a:cubicBezTo>
                        <a:cubicBezTo>
                          <a:pt x="7" y="24"/>
                          <a:pt x="8" y="25"/>
                          <a:pt x="8" y="25"/>
                        </a:cubicBezTo>
                        <a:cubicBezTo>
                          <a:pt x="7" y="30"/>
                          <a:pt x="7" y="30"/>
                          <a:pt x="7" y="30"/>
                        </a:cubicBezTo>
                        <a:cubicBezTo>
                          <a:pt x="13" y="32"/>
                          <a:pt x="13" y="32"/>
                          <a:pt x="13" y="32"/>
                        </a:cubicBezTo>
                        <a:cubicBezTo>
                          <a:pt x="15" y="28"/>
                          <a:pt x="15" y="28"/>
                          <a:pt x="15" y="28"/>
                        </a:cubicBezTo>
                        <a:cubicBezTo>
                          <a:pt x="15" y="28"/>
                          <a:pt x="16" y="28"/>
                          <a:pt x="16" y="28"/>
                        </a:cubicBezTo>
                        <a:cubicBezTo>
                          <a:pt x="16" y="28"/>
                          <a:pt x="16" y="28"/>
                          <a:pt x="16" y="28"/>
                        </a:cubicBezTo>
                        <a:cubicBezTo>
                          <a:pt x="16" y="28"/>
                          <a:pt x="16" y="28"/>
                          <a:pt x="16" y="28"/>
                        </a:cubicBezTo>
                        <a:cubicBezTo>
                          <a:pt x="16" y="28"/>
                          <a:pt x="16" y="28"/>
                          <a:pt x="17" y="28"/>
                        </a:cubicBezTo>
                        <a:cubicBezTo>
                          <a:pt x="19" y="32"/>
                          <a:pt x="19" y="32"/>
                          <a:pt x="19" y="32"/>
                        </a:cubicBezTo>
                        <a:cubicBezTo>
                          <a:pt x="25" y="30"/>
                          <a:pt x="25" y="30"/>
                          <a:pt x="25" y="30"/>
                        </a:cubicBezTo>
                        <a:cubicBezTo>
                          <a:pt x="24" y="25"/>
                          <a:pt x="24" y="25"/>
                          <a:pt x="24" y="25"/>
                        </a:cubicBezTo>
                        <a:cubicBezTo>
                          <a:pt x="24" y="25"/>
                          <a:pt x="25" y="24"/>
                          <a:pt x="25" y="24"/>
                        </a:cubicBezTo>
                        <a:cubicBezTo>
                          <a:pt x="29" y="25"/>
                          <a:pt x="29" y="25"/>
                          <a:pt x="29" y="25"/>
                        </a:cubicBezTo>
                        <a:cubicBezTo>
                          <a:pt x="32" y="19"/>
                          <a:pt x="32" y="19"/>
                          <a:pt x="32" y="19"/>
                        </a:cubicBezTo>
                        <a:cubicBezTo>
                          <a:pt x="28" y="17"/>
                          <a:pt x="28" y="17"/>
                          <a:pt x="28" y="17"/>
                        </a:cubicBezTo>
                        <a:cubicBezTo>
                          <a:pt x="28" y="16"/>
                          <a:pt x="28" y="16"/>
                          <a:pt x="28" y="16"/>
                        </a:cubicBezTo>
                        <a:moveTo>
                          <a:pt x="22" y="16"/>
                        </a:moveTo>
                        <a:cubicBezTo>
                          <a:pt x="22" y="17"/>
                          <a:pt x="22" y="18"/>
                          <a:pt x="21" y="18"/>
                        </a:cubicBezTo>
                        <a:cubicBezTo>
                          <a:pt x="21" y="19"/>
                          <a:pt x="21" y="20"/>
                          <a:pt x="20" y="20"/>
                        </a:cubicBezTo>
                        <a:cubicBezTo>
                          <a:pt x="20" y="21"/>
                          <a:pt x="19" y="21"/>
                          <a:pt x="18" y="21"/>
                        </a:cubicBezTo>
                        <a:cubicBezTo>
                          <a:pt x="18" y="22"/>
                          <a:pt x="17" y="22"/>
                          <a:pt x="16" y="22"/>
                        </a:cubicBezTo>
                        <a:cubicBezTo>
                          <a:pt x="15" y="22"/>
                          <a:pt x="14" y="22"/>
                          <a:pt x="14" y="21"/>
                        </a:cubicBezTo>
                        <a:cubicBezTo>
                          <a:pt x="13" y="21"/>
                          <a:pt x="12" y="21"/>
                          <a:pt x="12" y="20"/>
                        </a:cubicBezTo>
                        <a:cubicBezTo>
                          <a:pt x="11" y="20"/>
                          <a:pt x="11" y="19"/>
                          <a:pt x="10" y="18"/>
                        </a:cubicBezTo>
                        <a:cubicBezTo>
                          <a:pt x="10" y="18"/>
                          <a:pt x="10" y="17"/>
                          <a:pt x="10" y="16"/>
                        </a:cubicBezTo>
                        <a:cubicBezTo>
                          <a:pt x="10" y="16"/>
                          <a:pt x="10" y="16"/>
                          <a:pt x="10" y="16"/>
                        </a:cubicBezTo>
                        <a:cubicBezTo>
                          <a:pt x="10" y="15"/>
                          <a:pt x="10" y="14"/>
                          <a:pt x="10" y="14"/>
                        </a:cubicBezTo>
                        <a:cubicBezTo>
                          <a:pt x="11" y="13"/>
                          <a:pt x="11" y="13"/>
                          <a:pt x="11" y="12"/>
                        </a:cubicBezTo>
                        <a:cubicBezTo>
                          <a:pt x="12" y="12"/>
                          <a:pt x="12" y="12"/>
                          <a:pt x="12" y="12"/>
                        </a:cubicBezTo>
                        <a:cubicBezTo>
                          <a:pt x="12" y="11"/>
                          <a:pt x="13" y="11"/>
                          <a:pt x="14" y="11"/>
                        </a:cubicBezTo>
                        <a:cubicBezTo>
                          <a:pt x="14" y="10"/>
                          <a:pt x="15" y="10"/>
                          <a:pt x="16" y="10"/>
                        </a:cubicBezTo>
                        <a:cubicBezTo>
                          <a:pt x="17" y="10"/>
                          <a:pt x="18" y="10"/>
                          <a:pt x="18" y="11"/>
                        </a:cubicBezTo>
                        <a:cubicBezTo>
                          <a:pt x="19" y="11"/>
                          <a:pt x="20" y="11"/>
                          <a:pt x="20" y="12"/>
                        </a:cubicBezTo>
                        <a:cubicBezTo>
                          <a:pt x="20" y="12"/>
                          <a:pt x="20" y="12"/>
                          <a:pt x="20" y="12"/>
                        </a:cubicBezTo>
                        <a:cubicBezTo>
                          <a:pt x="21" y="13"/>
                          <a:pt x="21" y="13"/>
                          <a:pt x="21" y="14"/>
                        </a:cubicBezTo>
                        <a:cubicBezTo>
                          <a:pt x="22" y="14"/>
                          <a:pt x="22" y="15"/>
                          <a:pt x="22" y="16"/>
                        </a:cubicBezTo>
                        <a:cubicBezTo>
                          <a:pt x="22" y="16"/>
                          <a:pt x="22" y="16"/>
                          <a:pt x="22" y="16"/>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9712" tIns="54856" rIns="109712" bIns="54856"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3C3C41"/>
                      </a:solidFill>
                      <a:effectLst/>
                      <a:uLnTx/>
                      <a:uFillTx/>
                      <a:latin typeface="Segoe UI"/>
                      <a:ea typeface="+mn-ea"/>
                      <a:cs typeface="+mn-cs"/>
                    </a:endParaRPr>
                  </a:p>
                </p:txBody>
              </p:sp>
            </p:grpSp>
            <p:sp>
              <p:nvSpPr>
                <p:cNvPr id="60" name="Freeform 13">
                  <a:extLst>
                    <a:ext uri="{FF2B5EF4-FFF2-40B4-BE49-F238E27FC236}">
                      <a16:creationId xmlns:a16="http://schemas.microsoft.com/office/drawing/2014/main" id="{D47ADD5B-6336-4D8A-A616-7BC92698F2C7}"/>
                    </a:ext>
                  </a:extLst>
                </p:cNvPr>
                <p:cNvSpPr>
                  <a:spLocks/>
                </p:cNvSpPr>
                <p:nvPr/>
              </p:nvSpPr>
              <p:spPr bwMode="auto">
                <a:xfrm>
                  <a:off x="6765324" y="2145087"/>
                  <a:ext cx="674830" cy="703918"/>
                </a:xfrm>
                <a:custGeom>
                  <a:avLst/>
                  <a:gdLst>
                    <a:gd name="T0" fmla="*/ 121 w 186"/>
                    <a:gd name="T1" fmla="*/ 8 h 195"/>
                    <a:gd name="T2" fmla="*/ 121 w 186"/>
                    <a:gd name="T3" fmla="*/ 8 h 195"/>
                    <a:gd name="T4" fmla="*/ 93 w 186"/>
                    <a:gd name="T5" fmla="*/ 0 h 195"/>
                    <a:gd name="T6" fmla="*/ 65 w 186"/>
                    <a:gd name="T7" fmla="*/ 8 h 195"/>
                    <a:gd name="T8" fmla="*/ 34 w 186"/>
                    <a:gd name="T9" fmla="*/ 24 h 195"/>
                    <a:gd name="T10" fmla="*/ 0 w 186"/>
                    <a:gd name="T11" fmla="*/ 32 h 195"/>
                    <a:gd name="T12" fmla="*/ 0 w 186"/>
                    <a:gd name="T13" fmla="*/ 64 h 195"/>
                    <a:gd name="T14" fmla="*/ 8 w 186"/>
                    <a:gd name="T15" fmla="*/ 105 h 195"/>
                    <a:gd name="T16" fmla="*/ 29 w 186"/>
                    <a:gd name="T17" fmla="*/ 141 h 195"/>
                    <a:gd name="T18" fmla="*/ 59 w 186"/>
                    <a:gd name="T19" fmla="*/ 171 h 195"/>
                    <a:gd name="T20" fmla="*/ 93 w 186"/>
                    <a:gd name="T21" fmla="*/ 195 h 195"/>
                    <a:gd name="T22" fmla="*/ 127 w 186"/>
                    <a:gd name="T23" fmla="*/ 171 h 195"/>
                    <a:gd name="T24" fmla="*/ 157 w 186"/>
                    <a:gd name="T25" fmla="*/ 141 h 195"/>
                    <a:gd name="T26" fmla="*/ 178 w 186"/>
                    <a:gd name="T27" fmla="*/ 105 h 195"/>
                    <a:gd name="T28" fmla="*/ 186 w 186"/>
                    <a:gd name="T29" fmla="*/ 64 h 195"/>
                    <a:gd name="T30" fmla="*/ 186 w 186"/>
                    <a:gd name="T31" fmla="*/ 32 h 195"/>
                    <a:gd name="T32" fmla="*/ 152 w 186"/>
                    <a:gd name="T33" fmla="*/ 24 h 195"/>
                    <a:gd name="T34" fmla="*/ 121 w 186"/>
                    <a:gd name="T35" fmla="*/ 8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6" h="195">
                      <a:moveTo>
                        <a:pt x="121" y="8"/>
                      </a:moveTo>
                      <a:lnTo>
                        <a:pt x="121" y="8"/>
                      </a:lnTo>
                      <a:cubicBezTo>
                        <a:pt x="113" y="2"/>
                        <a:pt x="103" y="0"/>
                        <a:pt x="93" y="0"/>
                      </a:cubicBezTo>
                      <a:cubicBezTo>
                        <a:pt x="83" y="0"/>
                        <a:pt x="74" y="2"/>
                        <a:pt x="65" y="8"/>
                      </a:cubicBezTo>
                      <a:cubicBezTo>
                        <a:pt x="56" y="14"/>
                        <a:pt x="45" y="20"/>
                        <a:pt x="34" y="24"/>
                      </a:cubicBezTo>
                      <a:cubicBezTo>
                        <a:pt x="23" y="27"/>
                        <a:pt x="11" y="30"/>
                        <a:pt x="0" y="32"/>
                      </a:cubicBezTo>
                      <a:lnTo>
                        <a:pt x="0" y="64"/>
                      </a:lnTo>
                      <a:cubicBezTo>
                        <a:pt x="0" y="78"/>
                        <a:pt x="3" y="92"/>
                        <a:pt x="8" y="105"/>
                      </a:cubicBezTo>
                      <a:cubicBezTo>
                        <a:pt x="13" y="118"/>
                        <a:pt x="20" y="130"/>
                        <a:pt x="29" y="141"/>
                      </a:cubicBezTo>
                      <a:cubicBezTo>
                        <a:pt x="38" y="152"/>
                        <a:pt x="48" y="162"/>
                        <a:pt x="59" y="171"/>
                      </a:cubicBezTo>
                      <a:cubicBezTo>
                        <a:pt x="70" y="180"/>
                        <a:pt x="82" y="188"/>
                        <a:pt x="93" y="195"/>
                      </a:cubicBezTo>
                      <a:cubicBezTo>
                        <a:pt x="105" y="188"/>
                        <a:pt x="116" y="180"/>
                        <a:pt x="127" y="171"/>
                      </a:cubicBezTo>
                      <a:cubicBezTo>
                        <a:pt x="138" y="162"/>
                        <a:pt x="148" y="152"/>
                        <a:pt x="157" y="141"/>
                      </a:cubicBezTo>
                      <a:cubicBezTo>
                        <a:pt x="166" y="130"/>
                        <a:pt x="173" y="118"/>
                        <a:pt x="178" y="105"/>
                      </a:cubicBezTo>
                      <a:cubicBezTo>
                        <a:pt x="184" y="92"/>
                        <a:pt x="186" y="78"/>
                        <a:pt x="186" y="64"/>
                      </a:cubicBezTo>
                      <a:lnTo>
                        <a:pt x="186" y="32"/>
                      </a:lnTo>
                      <a:cubicBezTo>
                        <a:pt x="175" y="30"/>
                        <a:pt x="164" y="27"/>
                        <a:pt x="152" y="24"/>
                      </a:cubicBezTo>
                      <a:cubicBezTo>
                        <a:pt x="141" y="20"/>
                        <a:pt x="131" y="14"/>
                        <a:pt x="121" y="8"/>
                      </a:cubicBezTo>
                      <a:close/>
                    </a:path>
                  </a:pathLst>
                </a:custGeom>
                <a:solidFill>
                  <a:schemeClr val="accent1"/>
                </a:solidFill>
                <a:ln w="0">
                  <a:noFill/>
                  <a:prstDash val="solid"/>
                  <a:round/>
                  <a:headEnd/>
                  <a:tailEnd/>
                </a:ln>
              </p:spPr>
              <p:txBody>
                <a:bodyPr vert="horz" wrap="square" lIns="109712" tIns="54856" rIns="109712" bIns="54856"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3C3C41"/>
                    </a:solidFill>
                    <a:effectLst/>
                    <a:uLnTx/>
                    <a:uFillTx/>
                    <a:latin typeface="Segoe UI"/>
                    <a:ea typeface="+mn-ea"/>
                    <a:cs typeface="+mn-cs"/>
                  </a:endParaRPr>
                </a:p>
              </p:txBody>
            </p:sp>
          </p:grpSp>
          <p:sp>
            <p:nvSpPr>
              <p:cNvPr id="57" name="Rectangle 56">
                <a:extLst>
                  <a:ext uri="{FF2B5EF4-FFF2-40B4-BE49-F238E27FC236}">
                    <a16:creationId xmlns:a16="http://schemas.microsoft.com/office/drawing/2014/main" id="{83E3B8DE-7CCC-45BF-A0F0-38CAD51F3F56}"/>
                  </a:ext>
                </a:extLst>
              </p:cNvPr>
              <p:cNvSpPr/>
              <p:nvPr/>
            </p:nvSpPr>
            <p:spPr bwMode="auto">
              <a:xfrm>
                <a:off x="7613632" y="2218674"/>
                <a:ext cx="3024951" cy="585177"/>
              </a:xfrm>
              <a:prstGeom prst="rect">
                <a:avLst/>
              </a:prstGeom>
              <a:solidFill>
                <a:schemeClr val="bg1"/>
              </a:solidFill>
              <a:ln w="63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74281" tIns="0" rIns="0" bIns="0" numCol="1" spcCol="0" rtlCol="0" fromWordArt="0" anchor="t" anchorCtr="0" forceAA="0" compatLnSpc="1">
                <a:prstTxWarp prst="textNoShape">
                  <a:avLst/>
                </a:prstTxWarp>
                <a:noAutofit/>
              </a:bodyPr>
              <a:lstStyle/>
              <a:p>
                <a:pPr marL="0" marR="0" lvl="0" indent="0" algn="l" defTabSz="932108" rtl="0" eaLnBrk="1" fontAlgn="auto" latinLnBrk="0" hangingPunct="1">
                  <a:lnSpc>
                    <a:spcPct val="100000"/>
                  </a:lnSpc>
                  <a:spcBef>
                    <a:spcPts val="0"/>
                  </a:spcBef>
                  <a:spcAft>
                    <a:spcPts val="600"/>
                  </a:spcAft>
                  <a:buClrTx/>
                  <a:buSzTx/>
                  <a:buFontTx/>
                  <a:buNone/>
                  <a:tabLst/>
                  <a:defRPr/>
                </a:pPr>
                <a:r>
                  <a:rPr kumimoji="0" lang="en-US" sz="1600" b="1" i="0" u="none" strike="noStrike" kern="0" cap="none" spc="0" normalizeH="0" baseline="0" noProof="0" dirty="0">
                    <a:ln>
                      <a:noFill/>
                    </a:ln>
                    <a:gradFill>
                      <a:gsLst>
                        <a:gs pos="0">
                          <a:srgbClr val="282828"/>
                        </a:gs>
                        <a:gs pos="100000">
                          <a:srgbClr val="282828"/>
                        </a:gs>
                      </a:gsLst>
                      <a:lin ang="0" scaled="1"/>
                    </a:gradFill>
                    <a:effectLst/>
                    <a:uLnTx/>
                    <a:uFillTx/>
                    <a:latin typeface="Segoe UI" panose="020B0502040204020203" pitchFamily="34" charset="0"/>
                    <a:ea typeface="+mn-ea"/>
                    <a:cs typeface="Segoe UI" panose="020B0502040204020203" pitchFamily="34" charset="0"/>
                  </a:rPr>
                  <a:t>Act before you need to</a:t>
                </a:r>
              </a:p>
              <a:p>
                <a:pPr marL="0" marR="0" lvl="0" indent="0" algn="l" defTabSz="932108" rtl="0" eaLnBrk="1" fontAlgn="auto" latinLnBrk="0" hangingPunct="1">
                  <a:lnSpc>
                    <a:spcPct val="100000"/>
                  </a:lnSpc>
                  <a:spcBef>
                    <a:spcPts val="0"/>
                  </a:spcBef>
                  <a:spcAft>
                    <a:spcPts val="600"/>
                  </a:spcAft>
                  <a:buClrTx/>
                  <a:buSzTx/>
                  <a:buFontTx/>
                  <a:buNone/>
                  <a:tabLst/>
                  <a:defRPr/>
                </a:pPr>
                <a:r>
                  <a:rPr kumimoji="0" lang="en-US" sz="1224" b="0" i="0" u="none" strike="noStrike" kern="0" cap="none" spc="0" normalizeH="0" baseline="0" noProof="0" dirty="0">
                    <a:ln>
                      <a:noFill/>
                    </a:ln>
                    <a:gradFill>
                      <a:gsLst>
                        <a:gs pos="0">
                          <a:srgbClr val="282828"/>
                        </a:gs>
                        <a:gs pos="100000">
                          <a:srgbClr val="282828"/>
                        </a:gs>
                      </a:gsLst>
                      <a:lin ang="0" scaled="1"/>
                    </a:gradFill>
                    <a:effectLst/>
                    <a:uLnTx/>
                    <a:uFillTx/>
                    <a:latin typeface="Segoe UI" panose="020B0502040204020203" pitchFamily="34" charset="0"/>
                    <a:ea typeface="+mn-ea"/>
                    <a:cs typeface="Segoe UI" panose="020B0502040204020203" pitchFamily="34" charset="0"/>
                  </a:rPr>
                  <a:t>The right process ensures a smooth recovery</a:t>
                </a:r>
              </a:p>
            </p:txBody>
          </p:sp>
        </p:grpSp>
      </p:grpSp>
      <p:sp>
        <p:nvSpPr>
          <p:cNvPr id="41" name="Title 1">
            <a:extLst>
              <a:ext uri="{FF2B5EF4-FFF2-40B4-BE49-F238E27FC236}">
                <a16:creationId xmlns:a16="http://schemas.microsoft.com/office/drawing/2014/main" id="{AD30582E-E691-40B7-B1F6-E0BF73AB7F49}"/>
              </a:ext>
            </a:extLst>
          </p:cNvPr>
          <p:cNvSpPr txBox="1">
            <a:spLocks/>
          </p:cNvSpPr>
          <p:nvPr/>
        </p:nvSpPr>
        <p:spPr>
          <a:xfrm>
            <a:off x="600059" y="304377"/>
            <a:ext cx="11239464" cy="471138"/>
          </a:xfrm>
          <a:prstGeom prst="rect">
            <a:avLst/>
          </a:prstGeom>
        </p:spPr>
        <p:txBody>
          <a:bodyPr vert="horz" wrap="square" lIns="0" tIns="164592" rIns="0" bIns="0" rtlCol="0" anchor="t">
            <a:noAutofit/>
          </a:bodyPr>
          <a:lstStyle>
            <a:lvl1pPr algn="l" defTabSz="951304" rtl="0" eaLnBrk="1" latinLnBrk="0" hangingPunct="1">
              <a:lnSpc>
                <a:spcPct val="100000"/>
              </a:lnSpc>
              <a:spcBef>
                <a:spcPct val="0"/>
              </a:spcBef>
              <a:buNone/>
              <a:defRPr lang="en-US" sz="3600" b="0" kern="1200" cap="none" spc="-51" baseline="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GB" dirty="0"/>
              <a:t>Plan your recovery</a:t>
            </a:r>
          </a:p>
        </p:txBody>
      </p:sp>
      <p:sp>
        <p:nvSpPr>
          <p:cNvPr id="42" name="TextBox 41">
            <a:extLst>
              <a:ext uri="{FF2B5EF4-FFF2-40B4-BE49-F238E27FC236}">
                <a16:creationId xmlns:a16="http://schemas.microsoft.com/office/drawing/2014/main" id="{F2DDCF40-2D53-4597-B667-D9D1903C33AF}"/>
              </a:ext>
            </a:extLst>
          </p:cNvPr>
          <p:cNvSpPr txBox="1"/>
          <p:nvPr/>
        </p:nvSpPr>
        <p:spPr>
          <a:xfrm>
            <a:off x="600059" y="1124712"/>
            <a:ext cx="3429850" cy="276999"/>
          </a:xfrm>
          <a:prstGeom prst="rect">
            <a:avLst/>
          </a:prstGeom>
          <a:noFill/>
        </p:spPr>
        <p:txBody>
          <a:bodyPr wrap="none" lIns="0" tIns="0" rIns="0" bIns="0" rtlCol="0">
            <a:spAutoFit/>
          </a:bodyPr>
          <a:lstStyle/>
          <a:p>
            <a:r>
              <a:rPr lang="en-GB" sz="1800" dirty="0"/>
              <a:t>Plan ahead, act before it’s too late</a:t>
            </a:r>
          </a:p>
        </p:txBody>
      </p:sp>
    </p:spTree>
    <p:extLst>
      <p:ext uri="{BB962C8B-B14F-4D97-AF65-F5344CB8AC3E}">
        <p14:creationId xmlns:p14="http://schemas.microsoft.com/office/powerpoint/2010/main" val="1930014391"/>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3ECE2-946C-4A6A-972E-731C65BD6E7F}"/>
              </a:ext>
            </a:extLst>
          </p:cNvPr>
          <p:cNvSpPr>
            <a:spLocks noGrp="1"/>
          </p:cNvSpPr>
          <p:nvPr>
            <p:ph type="title"/>
          </p:nvPr>
        </p:nvSpPr>
        <p:spPr/>
        <p:txBody>
          <a:bodyPr/>
          <a:lstStyle/>
          <a:p>
            <a:r>
              <a:rPr lang="en-GB" dirty="0"/>
              <a:t>Summary</a:t>
            </a:r>
          </a:p>
        </p:txBody>
      </p:sp>
      <p:sp>
        <p:nvSpPr>
          <p:cNvPr id="3" name="Content Placeholder 2">
            <a:extLst>
              <a:ext uri="{FF2B5EF4-FFF2-40B4-BE49-F238E27FC236}">
                <a16:creationId xmlns:a16="http://schemas.microsoft.com/office/drawing/2014/main" id="{9F88E665-872B-43B2-984B-B9401E7F96DA}"/>
              </a:ext>
            </a:extLst>
          </p:cNvPr>
          <p:cNvSpPr>
            <a:spLocks noGrp="1"/>
          </p:cNvSpPr>
          <p:nvPr>
            <p:ph sz="quarter" idx="12"/>
          </p:nvPr>
        </p:nvSpPr>
        <p:spPr>
          <a:xfrm>
            <a:off x="595915" y="1463669"/>
            <a:ext cx="5316270" cy="4343240"/>
          </a:xfrm>
        </p:spPr>
        <p:txBody>
          <a:bodyPr/>
          <a:lstStyle/>
          <a:p>
            <a:r>
              <a:rPr lang="en-GB" sz="2240" dirty="0"/>
              <a:t>Use a proven, multi-layered approach to security</a:t>
            </a:r>
          </a:p>
          <a:p>
            <a:r>
              <a:rPr lang="en-GB" sz="2240" dirty="0"/>
              <a:t>Identify the threat sources</a:t>
            </a:r>
          </a:p>
          <a:p>
            <a:r>
              <a:rPr lang="en-GB" sz="2240" dirty="0"/>
              <a:t>Identify where investment is required or improvements can be made</a:t>
            </a:r>
          </a:p>
          <a:p>
            <a:r>
              <a:rPr lang="en-GB" sz="2240" dirty="0"/>
              <a:t>Educate users and yourself</a:t>
            </a:r>
          </a:p>
          <a:p>
            <a:r>
              <a:rPr lang="en-GB" sz="2240" dirty="0"/>
              <a:t>Disable what is not needed</a:t>
            </a:r>
          </a:p>
          <a:p>
            <a:r>
              <a:rPr lang="en-GB" sz="2240" dirty="0"/>
              <a:t>Multiple backups </a:t>
            </a:r>
          </a:p>
          <a:p>
            <a:r>
              <a:rPr lang="en-GB" sz="2240" dirty="0"/>
              <a:t>Manage and prioritise your data</a:t>
            </a:r>
          </a:p>
          <a:p>
            <a:r>
              <a:rPr lang="en-GB" sz="2240" dirty="0"/>
              <a:t>Don’t neglect patching</a:t>
            </a:r>
          </a:p>
          <a:p>
            <a:r>
              <a:rPr lang="en-GB" sz="2240" dirty="0"/>
              <a:t>Plan your recovery before you need to</a:t>
            </a:r>
          </a:p>
        </p:txBody>
      </p:sp>
      <p:pic>
        <p:nvPicPr>
          <p:cNvPr id="5" name="Content Placeholder 4">
            <a:extLst>
              <a:ext uri="{FF2B5EF4-FFF2-40B4-BE49-F238E27FC236}">
                <a16:creationId xmlns:a16="http://schemas.microsoft.com/office/drawing/2014/main" id="{DE7708FE-718D-4952-8F87-5B7459289F92}"/>
              </a:ext>
            </a:extLst>
          </p:cNvPr>
          <p:cNvPicPr>
            <a:picLocks noGrp="1" noChangeAspect="1"/>
          </p:cNvPicPr>
          <p:nvPr>
            <p:ph sz="quarter" idx="13"/>
          </p:nvPr>
        </p:nvPicPr>
        <p:blipFill rotWithShape="1">
          <a:blip r:embed="rId2"/>
          <a:srcRect l="12386" r="16644" b="8612"/>
          <a:stretch/>
        </p:blipFill>
        <p:spPr>
          <a:xfrm>
            <a:off x="6524291" y="1576169"/>
            <a:ext cx="4863259" cy="4619625"/>
          </a:xfrm>
          <a:prstGeom prst="rect">
            <a:avLst/>
          </a:prstGeom>
        </p:spPr>
      </p:pic>
      <p:sp>
        <p:nvSpPr>
          <p:cNvPr id="6" name="TextBox 5">
            <a:extLst>
              <a:ext uri="{FF2B5EF4-FFF2-40B4-BE49-F238E27FC236}">
                <a16:creationId xmlns:a16="http://schemas.microsoft.com/office/drawing/2014/main" id="{3A4445B8-1057-43E2-99C4-5EE5A7189FE9}"/>
              </a:ext>
            </a:extLst>
          </p:cNvPr>
          <p:cNvSpPr txBox="1"/>
          <p:nvPr/>
        </p:nvSpPr>
        <p:spPr>
          <a:xfrm>
            <a:off x="6524291" y="6080378"/>
            <a:ext cx="1130791" cy="230832"/>
          </a:xfrm>
          <a:prstGeom prst="rect">
            <a:avLst/>
          </a:prstGeom>
          <a:noFill/>
        </p:spPr>
        <p:txBody>
          <a:bodyPr wrap="square" rtlCol="0">
            <a:spAutoFit/>
          </a:bodyPr>
          <a:lstStyle/>
          <a:p>
            <a:r>
              <a:rPr lang="en-GB" sz="900" b="1" dirty="0">
                <a:latin typeface="Calibri" panose="020F0502020204030204" pitchFamily="34" charset="0"/>
                <a:cs typeface="Calibri" panose="020F0502020204030204" pitchFamily="34" charset="0"/>
              </a:rPr>
              <a:t>Source: IDC, 2018</a:t>
            </a:r>
          </a:p>
        </p:txBody>
      </p:sp>
    </p:spTree>
    <p:extLst>
      <p:ext uri="{BB962C8B-B14F-4D97-AF65-F5344CB8AC3E}">
        <p14:creationId xmlns:p14="http://schemas.microsoft.com/office/powerpoint/2010/main" val="1880714593"/>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id="{4366060B-903D-43CD-9BDC-FD0516C65CA5}"/>
              </a:ext>
            </a:extLst>
          </p:cNvPr>
          <p:cNvSpPr/>
          <p:nvPr/>
        </p:nvSpPr>
        <p:spPr bwMode="auto">
          <a:xfrm>
            <a:off x="4457701" y="-1"/>
            <a:ext cx="7978773" cy="4500563"/>
          </a:xfrm>
          <a:custGeom>
            <a:avLst/>
            <a:gdLst>
              <a:gd name="connsiteX0" fmla="*/ 0 w 7978773"/>
              <a:gd name="connsiteY0" fmla="*/ 0 h 4500563"/>
              <a:gd name="connsiteX1" fmla="*/ 7978773 w 7978773"/>
              <a:gd name="connsiteY1" fmla="*/ 0 h 4500563"/>
              <a:gd name="connsiteX2" fmla="*/ 7978773 w 7978773"/>
              <a:gd name="connsiteY2" fmla="*/ 4500563 h 4500563"/>
              <a:gd name="connsiteX3" fmla="*/ 101578 w 7978773"/>
              <a:gd name="connsiteY3" fmla="*/ 4500563 h 4500563"/>
              <a:gd name="connsiteX4" fmla="*/ 0 w 7978773"/>
              <a:gd name="connsiteY4" fmla="*/ 4398985 h 4500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78773" h="4500563">
                <a:moveTo>
                  <a:pt x="0" y="0"/>
                </a:moveTo>
                <a:lnTo>
                  <a:pt x="7978773" y="0"/>
                </a:lnTo>
                <a:lnTo>
                  <a:pt x="7978773" y="4500563"/>
                </a:lnTo>
                <a:lnTo>
                  <a:pt x="101578" y="4500563"/>
                </a:lnTo>
                <a:cubicBezTo>
                  <a:pt x="45478" y="4500563"/>
                  <a:pt x="0" y="4455085"/>
                  <a:pt x="0" y="4398985"/>
                </a:cubicBezTo>
                <a:close/>
              </a:path>
            </a:pathLst>
          </a:cu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sp>
        <p:nvSpPr>
          <p:cNvPr id="2" name="Rectangle 1">
            <a:extLst>
              <a:ext uri="{FF2B5EF4-FFF2-40B4-BE49-F238E27FC236}">
                <a16:creationId xmlns:a16="http://schemas.microsoft.com/office/drawing/2014/main" id="{F9944EDF-C763-49FA-97E7-74E856E990B7}"/>
              </a:ext>
            </a:extLst>
          </p:cNvPr>
          <p:cNvSpPr/>
          <p:nvPr/>
        </p:nvSpPr>
        <p:spPr bwMode="auto">
          <a:xfrm>
            <a:off x="-1" y="0"/>
            <a:ext cx="4303713" cy="6994525"/>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3F2ACB93-5DFF-4B1D-8D15-52ED7F7BE0A7}"/>
              </a:ext>
            </a:extLst>
          </p:cNvPr>
          <p:cNvSpPr>
            <a:spLocks noGrp="1"/>
          </p:cNvSpPr>
          <p:nvPr>
            <p:ph type="title"/>
          </p:nvPr>
        </p:nvSpPr>
        <p:spPr>
          <a:xfrm>
            <a:off x="600059" y="466301"/>
            <a:ext cx="3465529" cy="615553"/>
          </a:xfrm>
        </p:spPr>
        <p:txBody>
          <a:bodyPr/>
          <a:lstStyle/>
          <a:p>
            <a:r>
              <a:rPr lang="en-GB" sz="4000" dirty="0">
                <a:solidFill>
                  <a:schemeClr val="bg1"/>
                </a:solidFill>
              </a:rPr>
              <a:t>Questions?</a:t>
            </a:r>
          </a:p>
        </p:txBody>
      </p:sp>
      <p:sp>
        <p:nvSpPr>
          <p:cNvPr id="12" name="Arrow: Bent 11">
            <a:extLst>
              <a:ext uri="{FF2B5EF4-FFF2-40B4-BE49-F238E27FC236}">
                <a16:creationId xmlns:a16="http://schemas.microsoft.com/office/drawing/2014/main" id="{BD655B66-8CC0-4A82-8F9B-3CB11FA89A17}"/>
              </a:ext>
            </a:extLst>
          </p:cNvPr>
          <p:cNvSpPr/>
          <p:nvPr/>
        </p:nvSpPr>
        <p:spPr bwMode="auto">
          <a:xfrm flipV="1">
            <a:off x="4457701" y="-6"/>
            <a:ext cx="7978774" cy="4500565"/>
          </a:xfrm>
          <a:prstGeom prst="bentArrow">
            <a:avLst>
              <a:gd name="adj1" fmla="val 25000"/>
              <a:gd name="adj2" fmla="val 0"/>
              <a:gd name="adj3" fmla="val 25000"/>
              <a:gd name="adj4" fmla="val 2567"/>
            </a:avLst>
          </a:prstGeom>
          <a:solidFill>
            <a:schemeClr val="accent1"/>
          </a:solidFill>
          <a:ln w="6350">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sp>
        <p:nvSpPr>
          <p:cNvPr id="16" name="Text Placeholder 6">
            <a:extLst>
              <a:ext uri="{FF2B5EF4-FFF2-40B4-BE49-F238E27FC236}">
                <a16:creationId xmlns:a16="http://schemas.microsoft.com/office/drawing/2014/main" id="{5564D337-9662-4612-96CF-31E2F003DE9D}"/>
              </a:ext>
            </a:extLst>
          </p:cNvPr>
          <p:cNvSpPr txBox="1">
            <a:spLocks/>
          </p:cNvSpPr>
          <p:nvPr/>
        </p:nvSpPr>
        <p:spPr>
          <a:xfrm>
            <a:off x="4724401" y="2803049"/>
            <a:ext cx="6884988" cy="984885"/>
          </a:xfrm>
          <a:prstGeom prst="rect">
            <a:avLst/>
          </a:prstGeom>
        </p:spPr>
        <p:txBody>
          <a:bodyPr wrap="square" lIns="0" tIns="0" rIns="0" bIns="0">
            <a:spAutoFit/>
          </a:bodyPr>
          <a:lstStyle>
            <a:lvl1pPr marL="233149" marR="0" indent="-233149"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56" kern="1200" spc="0" baseline="0">
                <a:solidFill>
                  <a:schemeClr val="tx1"/>
                </a:solidFill>
                <a:latin typeface="+mn-lt"/>
                <a:ea typeface="+mn-ea"/>
                <a:cs typeface="Segoe UI" panose="020B0502040204020203" pitchFamily="34" charset="0"/>
              </a:defRPr>
            </a:lvl1pPr>
            <a:lvl2pPr marL="466298" marR="0" indent="-233149"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40" kern="1200" spc="0" baseline="0">
                <a:solidFill>
                  <a:schemeClr val="tx1"/>
                </a:solidFill>
                <a:latin typeface="+mn-lt"/>
                <a:ea typeface="+mn-ea"/>
                <a:cs typeface="+mn-cs"/>
              </a:defRPr>
            </a:lvl2pPr>
            <a:lvl3pPr marL="670304" marR="0" indent="-204005"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32" kern="1200" spc="0" baseline="0">
                <a:solidFill>
                  <a:schemeClr val="tx1"/>
                </a:solidFill>
                <a:latin typeface="+mn-lt"/>
                <a:ea typeface="+mn-ea"/>
                <a:cs typeface="+mn-cs"/>
              </a:defRPr>
            </a:lvl3pPr>
            <a:lvl4pPr marL="859738" marR="0" indent="-184576"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28" kern="1200" spc="0" baseline="0">
                <a:solidFill>
                  <a:schemeClr val="tx1"/>
                </a:solidFill>
                <a:latin typeface="+mn-lt"/>
                <a:ea typeface="+mn-ea"/>
                <a:cs typeface="+mn-cs"/>
              </a:defRPr>
            </a:lvl4pPr>
            <a:lvl5pPr marL="1044314" marR="0" indent="-171624"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28" kern="1200" spc="0" baseline="0">
                <a:solidFill>
                  <a:schemeClr val="tx1"/>
                </a:solidFill>
                <a:latin typeface="+mn-lt"/>
                <a:ea typeface="+mn-ea"/>
                <a:cs typeface="+mn-cs"/>
              </a:defRPr>
            </a:lvl5pPr>
            <a:lvl6pPr marL="2616084"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6pPr>
            <a:lvl7pPr marL="3091737"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7pPr>
            <a:lvl8pPr marL="3567389"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8pPr>
            <a:lvl9pPr marL="4043042"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9pPr>
          </a:lstStyle>
          <a:p>
            <a:pPr marL="0" indent="0" algn="ctr">
              <a:buNone/>
            </a:pPr>
            <a:r>
              <a:rPr lang="en-US" sz="3200" dirty="0">
                <a:solidFill>
                  <a:schemeClr val="tx2"/>
                </a:solidFill>
                <a:latin typeface="Segoe UI Semibold" panose="020B0702040204020203" pitchFamily="34" charset="0"/>
                <a:cs typeface="Segoe UI Semibold" panose="020B0702040204020203" pitchFamily="34" charset="0"/>
              </a:rPr>
              <a:t>Get in touch to learn more about how we can partner with you</a:t>
            </a:r>
          </a:p>
        </p:txBody>
      </p:sp>
      <p:grpSp>
        <p:nvGrpSpPr>
          <p:cNvPr id="18" name="Group 17">
            <a:extLst>
              <a:ext uri="{FF2B5EF4-FFF2-40B4-BE49-F238E27FC236}">
                <a16:creationId xmlns:a16="http://schemas.microsoft.com/office/drawing/2014/main" id="{56DEFCC5-05C6-4B5D-BC8A-77C83827C581}"/>
              </a:ext>
            </a:extLst>
          </p:cNvPr>
          <p:cNvGrpSpPr/>
          <p:nvPr/>
        </p:nvGrpSpPr>
        <p:grpSpPr>
          <a:xfrm>
            <a:off x="7304906" y="858889"/>
            <a:ext cx="1723978" cy="1723978"/>
            <a:chOff x="1814286" y="1856921"/>
            <a:chExt cx="1001486" cy="1001486"/>
          </a:xfrm>
          <a:effectLst>
            <a:outerShdw blurRad="50800" dist="38100" dir="5400000" algn="t" rotWithShape="0">
              <a:prstClr val="black">
                <a:alpha val="40000"/>
              </a:prstClr>
            </a:outerShdw>
          </a:effectLst>
        </p:grpSpPr>
        <p:sp>
          <p:nvSpPr>
            <p:cNvPr id="19" name="Oval 18">
              <a:extLst>
                <a:ext uri="{FF2B5EF4-FFF2-40B4-BE49-F238E27FC236}">
                  <a16:creationId xmlns:a16="http://schemas.microsoft.com/office/drawing/2014/main" id="{BC0027CA-A806-47E9-9D57-E88817E3F190}"/>
                </a:ext>
              </a:extLst>
            </p:cNvPr>
            <p:cNvSpPr/>
            <p:nvPr/>
          </p:nvSpPr>
          <p:spPr bwMode="auto">
            <a:xfrm>
              <a:off x="1814286" y="1856921"/>
              <a:ext cx="1001486" cy="1001486"/>
            </a:xfrm>
            <a:prstGeom prst="ellipse">
              <a:avLst/>
            </a:prstGeom>
            <a:solidFill>
              <a:schemeClr val="tx2"/>
            </a:solidFill>
            <a:ln w="3175" cap="rnd">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sp>
          <p:nvSpPr>
            <p:cNvPr id="20" name="Oval 19">
              <a:extLst>
                <a:ext uri="{FF2B5EF4-FFF2-40B4-BE49-F238E27FC236}">
                  <a16:creationId xmlns:a16="http://schemas.microsoft.com/office/drawing/2014/main" id="{3303C3D9-3488-458A-AFF0-9344FD44FA7F}"/>
                </a:ext>
              </a:extLst>
            </p:cNvPr>
            <p:cNvSpPr/>
            <p:nvPr/>
          </p:nvSpPr>
          <p:spPr bwMode="auto">
            <a:xfrm>
              <a:off x="1887991" y="1930626"/>
              <a:ext cx="854076" cy="854076"/>
            </a:xfrm>
            <a:prstGeom prst="ellipse">
              <a:avLst/>
            </a:prstGeom>
            <a:solidFill>
              <a:schemeClr val="bg1"/>
            </a:solidFill>
            <a:ln>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dirty="0" err="1">
                <a:solidFill>
                  <a:srgbClr val="FFFFFF"/>
                </a:solidFill>
                <a:ea typeface="Segoe UI" pitchFamily="34" charset="0"/>
                <a:cs typeface="Segoe UI" pitchFamily="34" charset="0"/>
              </a:endParaRPr>
            </a:p>
          </p:txBody>
        </p:sp>
      </p:grpSp>
      <p:sp>
        <p:nvSpPr>
          <p:cNvPr id="17" name="Telemarketer_E7B9" title="Icon of a person wearing a headset">
            <a:extLst>
              <a:ext uri="{FF2B5EF4-FFF2-40B4-BE49-F238E27FC236}">
                <a16:creationId xmlns:a16="http://schemas.microsoft.com/office/drawing/2014/main" id="{1C4D7714-6100-44BF-AA4B-1345FCD284D1}"/>
              </a:ext>
            </a:extLst>
          </p:cNvPr>
          <p:cNvSpPr>
            <a:spLocks noChangeAspect="1" noEditPoints="1"/>
          </p:cNvSpPr>
          <p:nvPr/>
        </p:nvSpPr>
        <p:spPr bwMode="auto">
          <a:xfrm>
            <a:off x="7808995" y="1294036"/>
            <a:ext cx="715800" cy="853684"/>
          </a:xfrm>
          <a:custGeom>
            <a:avLst/>
            <a:gdLst>
              <a:gd name="T0" fmla="*/ 0 w 3250"/>
              <a:gd name="T1" fmla="*/ 3875 h 3875"/>
              <a:gd name="T2" fmla="*/ 1625 w 3250"/>
              <a:gd name="T3" fmla="*/ 2250 h 3875"/>
              <a:gd name="T4" fmla="*/ 3250 w 3250"/>
              <a:gd name="T5" fmla="*/ 3875 h 3875"/>
              <a:gd name="T6" fmla="*/ 750 w 3250"/>
              <a:gd name="T7" fmla="*/ 1750 h 3875"/>
              <a:gd name="T8" fmla="*/ 750 w 3250"/>
              <a:gd name="T9" fmla="*/ 750 h 3875"/>
              <a:gd name="T10" fmla="*/ 500 w 3250"/>
              <a:gd name="T11" fmla="*/ 500 h 3875"/>
              <a:gd name="T12" fmla="*/ 250 w 3250"/>
              <a:gd name="T13" fmla="*/ 750 h 3875"/>
              <a:gd name="T14" fmla="*/ 250 w 3250"/>
              <a:gd name="T15" fmla="*/ 1500 h 3875"/>
              <a:gd name="T16" fmla="*/ 500 w 3250"/>
              <a:gd name="T17" fmla="*/ 1750 h 3875"/>
              <a:gd name="T18" fmla="*/ 1500 w 3250"/>
              <a:gd name="T19" fmla="*/ 1750 h 3875"/>
              <a:gd name="T20" fmla="*/ 690 w 3250"/>
              <a:gd name="T21" fmla="*/ 1751 h 3875"/>
              <a:gd name="T22" fmla="*/ 1625 w 3250"/>
              <a:gd name="T23" fmla="*/ 2250 h 3875"/>
              <a:gd name="T24" fmla="*/ 2750 w 3250"/>
              <a:gd name="T25" fmla="*/ 1125 h 3875"/>
              <a:gd name="T26" fmla="*/ 1625 w 3250"/>
              <a:gd name="T27" fmla="*/ 0 h 3875"/>
              <a:gd name="T28" fmla="*/ 689 w 3250"/>
              <a:gd name="T29" fmla="*/ 500 h 3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50" h="3875">
                <a:moveTo>
                  <a:pt x="0" y="3875"/>
                </a:moveTo>
                <a:cubicBezTo>
                  <a:pt x="0" y="2978"/>
                  <a:pt x="728" y="2250"/>
                  <a:pt x="1625" y="2250"/>
                </a:cubicBezTo>
                <a:cubicBezTo>
                  <a:pt x="2522" y="2250"/>
                  <a:pt x="3250" y="2978"/>
                  <a:pt x="3250" y="3875"/>
                </a:cubicBezTo>
                <a:moveTo>
                  <a:pt x="750" y="1750"/>
                </a:moveTo>
                <a:cubicBezTo>
                  <a:pt x="750" y="750"/>
                  <a:pt x="750" y="750"/>
                  <a:pt x="750" y="750"/>
                </a:cubicBezTo>
                <a:cubicBezTo>
                  <a:pt x="750" y="612"/>
                  <a:pt x="638" y="500"/>
                  <a:pt x="500" y="500"/>
                </a:cubicBezTo>
                <a:cubicBezTo>
                  <a:pt x="362" y="500"/>
                  <a:pt x="250" y="612"/>
                  <a:pt x="250" y="750"/>
                </a:cubicBezTo>
                <a:cubicBezTo>
                  <a:pt x="250" y="1500"/>
                  <a:pt x="250" y="1500"/>
                  <a:pt x="250" y="1500"/>
                </a:cubicBezTo>
                <a:cubicBezTo>
                  <a:pt x="250" y="1638"/>
                  <a:pt x="362" y="1750"/>
                  <a:pt x="500" y="1750"/>
                </a:cubicBezTo>
                <a:cubicBezTo>
                  <a:pt x="1500" y="1750"/>
                  <a:pt x="1500" y="1750"/>
                  <a:pt x="1500" y="1750"/>
                </a:cubicBezTo>
                <a:moveTo>
                  <a:pt x="690" y="1751"/>
                </a:moveTo>
                <a:cubicBezTo>
                  <a:pt x="892" y="2052"/>
                  <a:pt x="1235" y="2250"/>
                  <a:pt x="1625" y="2250"/>
                </a:cubicBezTo>
                <a:cubicBezTo>
                  <a:pt x="2246" y="2250"/>
                  <a:pt x="2750" y="1746"/>
                  <a:pt x="2750" y="1125"/>
                </a:cubicBezTo>
                <a:cubicBezTo>
                  <a:pt x="2750" y="504"/>
                  <a:pt x="2246" y="0"/>
                  <a:pt x="1625" y="0"/>
                </a:cubicBezTo>
                <a:cubicBezTo>
                  <a:pt x="1235" y="0"/>
                  <a:pt x="891" y="199"/>
                  <a:pt x="689" y="500"/>
                </a:cubicBezTo>
              </a:path>
            </a:pathLst>
          </a:custGeom>
          <a:noFill/>
          <a:ln w="12700"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Rectangle 3">
            <a:extLst>
              <a:ext uri="{FF2B5EF4-FFF2-40B4-BE49-F238E27FC236}">
                <a16:creationId xmlns:a16="http://schemas.microsoft.com/office/drawing/2014/main" id="{266A3B88-8901-4275-B5ED-570414C3F379}"/>
              </a:ext>
            </a:extLst>
          </p:cNvPr>
          <p:cNvSpPr/>
          <p:nvPr/>
        </p:nvSpPr>
        <p:spPr bwMode="auto">
          <a:xfrm flipH="1">
            <a:off x="4724401" y="4705041"/>
            <a:ext cx="6200645" cy="215443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fontAlgn="base">
              <a:spcBef>
                <a:spcPct val="20000"/>
              </a:spcBef>
              <a:buSzPct val="90000"/>
              <a:defRPr/>
            </a:pPr>
            <a:endParaRPr lang="en-US" sz="2000" i="1" kern="0" dirty="0">
              <a:solidFill>
                <a:schemeClr val="tx2"/>
              </a:solidFill>
              <a:latin typeface="+mj-lt"/>
              <a:cs typeface="Segoe UI Semilight" panose="020B0402040204020203" pitchFamily="34" charset="0"/>
            </a:endParaRPr>
          </a:p>
          <a:p>
            <a:pPr lvl="0" fontAlgn="base">
              <a:spcBef>
                <a:spcPct val="20000"/>
              </a:spcBef>
              <a:buSzPct val="90000"/>
              <a:defRPr/>
            </a:pPr>
            <a:r>
              <a:rPr lang="en-US" sz="2000" kern="0" dirty="0">
                <a:solidFill>
                  <a:schemeClr val="tx2"/>
                </a:solidFill>
                <a:latin typeface="+mj-lt"/>
                <a:cs typeface="Segoe UI Semilight" panose="020B0402040204020203" pitchFamily="34" charset="0"/>
              </a:rPr>
              <a:t>For more information:</a:t>
            </a:r>
          </a:p>
          <a:p>
            <a:pPr lvl="0" fontAlgn="base">
              <a:spcBef>
                <a:spcPct val="20000"/>
              </a:spcBef>
              <a:buSzPct val="90000"/>
              <a:defRPr/>
            </a:pPr>
            <a:r>
              <a:rPr lang="en-US" sz="2000" kern="0" dirty="0">
                <a:solidFill>
                  <a:schemeClr val="tx2"/>
                </a:solidFill>
                <a:latin typeface="+mj-lt"/>
                <a:cs typeface="Segoe UI Semilight" panose="020B0402040204020203" pitchFamily="34" charset="0"/>
              </a:rPr>
              <a:t>www.Fifosys.com</a:t>
            </a:r>
          </a:p>
          <a:p>
            <a:pPr fontAlgn="base">
              <a:spcBef>
                <a:spcPct val="20000"/>
              </a:spcBef>
              <a:buSzPct val="90000"/>
              <a:defRPr/>
            </a:pPr>
            <a:r>
              <a:rPr lang="en-US" sz="2000" kern="0" dirty="0">
                <a:solidFill>
                  <a:schemeClr val="tx2"/>
                </a:solidFill>
                <a:latin typeface="+mj-lt"/>
                <a:cs typeface="Segoe UI Semilight" panose="020B0402040204020203" pitchFamily="34" charset="0"/>
              </a:rPr>
              <a:t>m.patel@fifosys.com</a:t>
            </a:r>
          </a:p>
          <a:p>
            <a:pPr lvl="0" fontAlgn="base">
              <a:spcBef>
                <a:spcPct val="20000"/>
              </a:spcBef>
              <a:buSzPct val="90000"/>
              <a:defRPr/>
            </a:pPr>
            <a:r>
              <a:rPr lang="en-US" sz="2000" kern="0" dirty="0">
                <a:solidFill>
                  <a:schemeClr val="tx2"/>
                </a:solidFill>
                <a:latin typeface="+mj-lt"/>
                <a:cs typeface="Segoe UI Semilight" panose="020B0402040204020203" pitchFamily="34" charset="0"/>
              </a:rPr>
              <a:t>j.moss@fifosys.com</a:t>
            </a:r>
          </a:p>
          <a:p>
            <a:pPr lvl="0" fontAlgn="base">
              <a:spcBef>
                <a:spcPct val="20000"/>
              </a:spcBef>
              <a:buSzPct val="90000"/>
              <a:defRPr/>
            </a:pPr>
            <a:endParaRPr lang="en-US" sz="2000" i="1" kern="0" dirty="0">
              <a:solidFill>
                <a:schemeClr val="tx2"/>
              </a:solidFill>
              <a:latin typeface="+mj-lt"/>
              <a:cs typeface="Segoe UI Semilight" panose="020B0402040204020203" pitchFamily="34" charset="0"/>
            </a:endParaRPr>
          </a:p>
        </p:txBody>
      </p:sp>
      <p:sp>
        <p:nvSpPr>
          <p:cNvPr id="13" name="TextBox 12">
            <a:extLst>
              <a:ext uri="{FF2B5EF4-FFF2-40B4-BE49-F238E27FC236}">
                <a16:creationId xmlns:a16="http://schemas.microsoft.com/office/drawing/2014/main" id="{6C8762B7-285B-4A05-9A37-2B6A71304779}"/>
              </a:ext>
            </a:extLst>
          </p:cNvPr>
          <p:cNvSpPr txBox="1"/>
          <p:nvPr/>
        </p:nvSpPr>
        <p:spPr>
          <a:xfrm>
            <a:off x="1166289" y="6145939"/>
            <a:ext cx="118974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mn-cs"/>
              </a:rPr>
              <a:t>@</a:t>
            </a:r>
            <a:r>
              <a:rPr kumimoji="0" lang="en-GB" sz="1600" b="1" i="0" u="none" strike="noStrike" kern="1200" cap="none" spc="0" normalizeH="0" baseline="0" noProof="0" dirty="0" err="1">
                <a:ln>
                  <a:noFill/>
                </a:ln>
                <a:solidFill>
                  <a:schemeClr val="bg1"/>
                </a:solidFill>
                <a:effectLst/>
                <a:uLnTx/>
                <a:uFillTx/>
                <a:latin typeface="Verdana" panose="020B0604030504040204" pitchFamily="34" charset="0"/>
                <a:ea typeface="Verdana" panose="020B0604030504040204" pitchFamily="34" charset="0"/>
                <a:cs typeface="+mn-cs"/>
              </a:rPr>
              <a:t>Fifosys</a:t>
            </a:r>
            <a:endParaRPr kumimoji="0" lang="en-GB" sz="1600"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mn-cs"/>
            </a:endParaRPr>
          </a:p>
        </p:txBody>
      </p:sp>
      <p:pic>
        <p:nvPicPr>
          <p:cNvPr id="14" name="Picture 13">
            <a:extLst>
              <a:ext uri="{FF2B5EF4-FFF2-40B4-BE49-F238E27FC236}">
                <a16:creationId xmlns:a16="http://schemas.microsoft.com/office/drawing/2014/main" id="{723D31AB-179C-4209-8E4B-D9ABA1F04D3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0059" y="6102208"/>
            <a:ext cx="426016" cy="426016"/>
          </a:xfrm>
          <a:prstGeom prst="rect">
            <a:avLst/>
          </a:prstGeom>
        </p:spPr>
      </p:pic>
      <p:sp>
        <p:nvSpPr>
          <p:cNvPr id="21" name="TextBox 20">
            <a:extLst>
              <a:ext uri="{FF2B5EF4-FFF2-40B4-BE49-F238E27FC236}">
                <a16:creationId xmlns:a16="http://schemas.microsoft.com/office/drawing/2014/main" id="{2097C9C4-281C-4B17-9F6D-88A45016AED8}"/>
              </a:ext>
            </a:extLst>
          </p:cNvPr>
          <p:cNvSpPr txBox="1"/>
          <p:nvPr/>
        </p:nvSpPr>
        <p:spPr>
          <a:xfrm>
            <a:off x="1166289" y="5591856"/>
            <a:ext cx="9925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mn-cs"/>
              </a:rPr>
              <a:t>Fifosys</a:t>
            </a:r>
          </a:p>
        </p:txBody>
      </p:sp>
      <p:pic>
        <p:nvPicPr>
          <p:cNvPr id="22" name="Picture 21" descr="A picture containing text, clipart, vector graphics&#10;&#10;Description automatically generated">
            <a:extLst>
              <a:ext uri="{FF2B5EF4-FFF2-40B4-BE49-F238E27FC236}">
                <a16:creationId xmlns:a16="http://schemas.microsoft.com/office/drawing/2014/main" id="{3266665E-D9D1-4F16-8EE2-DFF4593190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0059" y="5502265"/>
            <a:ext cx="426017" cy="428145"/>
          </a:xfrm>
          <a:prstGeom prst="rect">
            <a:avLst/>
          </a:prstGeom>
        </p:spPr>
      </p:pic>
    </p:spTree>
    <p:extLst>
      <p:ext uri="{BB962C8B-B14F-4D97-AF65-F5344CB8AC3E}">
        <p14:creationId xmlns:p14="http://schemas.microsoft.com/office/powerpoint/2010/main" val="798052338"/>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OMD91EbxIUGzlyYqoIQasg"/>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OMD91EbxIUGzlyYqoIQas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White Template">
  <a:themeElements>
    <a:clrScheme name="TS_20_Blue on White">
      <a:dk1>
        <a:srgbClr val="000000"/>
      </a:dk1>
      <a:lt1>
        <a:srgbClr val="FFFFFF"/>
      </a:lt1>
      <a:dk2>
        <a:srgbClr val="243A5E"/>
      </a:dk2>
      <a:lt2>
        <a:srgbClr val="E6E6E6"/>
      </a:lt2>
      <a:accent1>
        <a:srgbClr val="0078D4"/>
      </a:accent1>
      <a:accent2>
        <a:srgbClr val="243A5E"/>
      </a:accent2>
      <a:accent3>
        <a:srgbClr val="50E6FF"/>
      </a:accent3>
      <a:accent4>
        <a:srgbClr val="008575"/>
      </a:accent4>
      <a:accent5>
        <a:srgbClr val="274B47"/>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extLst>
    <a:ext uri="{05A4C25C-085E-4340-85A3-A5531E510DB2}">
      <thm15:themeFamily xmlns:thm15="http://schemas.microsoft.com/office/thememl/2012/main" name="KAt" id="{7CB51D46-7ACE-4F03-869D-903815588280}" vid="{635F88FE-DEF2-4670-982D-DBEAD03CD0C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2">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827BD36-E0AD-4F4F-9D6F-89F3F8E5D01A}">
  <we:reference id="wa104380255" version="1.4.0.0" store="en-US" storeType="OMEX"/>
  <we:alternateReferences>
    <we:reference id="WA104380255" version="1.4.0.0" store="" storeType="OMEX"/>
  </we:alternateReferences>
  <we:properties>
    <we:property name="Fields" value="[{&quot;id&quot;:&quot;b668a58f-1d24-e911-9f2a-000d3a716c94&quot;,&quot;name&quot;:&quot;{Presenter Name}&quot;,&quot;displayName&quot;:&quot;Presenter Name&quot;,&quot;value&quot;:&quot;&quot;,&quot;description&quot;:&quot;Enter the name of the person who will present this&quot;,&quot;reference&quot;:null,&quot;type&quot;:0,&quot;format&quot;:null,&quot;modifiedBy&quot;:&quot;My Nguyen&quot;,&quot;modifiedOn&quot;:&quot;2019-01-29T23:28:20.403&quot;,&quot;rememberValues&quot;:true,&quot;rememberValuesScope&quot;:1,&quot;displayOptions&quot;:null,&quot;required&quot;:false,&quot;locationId&quot;:null,&quot;powerPointPictureRefs&quot;:null,&quot;placeholderImageUrl&quot;:&quot;&quot;,&quot;contentSourceId&quot;:null,&quot;createdOn&quot;:&quot;2019-01-29T23:28:20.413&quot;,&quot;createdBy&quot;:&quot;My Nguyen&quot;,&quot;imageFitOption&quot;:0,&quot;isValueBound&quot;:false,&quot;boundObjectName&quot;:null,&quot;usage&quot;:2,&quot;synced&quot;:true},{&quot;id&quot;:&quot;7655732d-be31-e911-b8b3-000d3a716370&quot;,&quot;name&quot;:&quot;{Presenter Title}&quot;,&quot;displayName&quot;:&quot;Presenter Title&quot;,&quot;value&quot;:&quot;&quot;,&quot;description&quot;:&quot;Enter the title of the presenter.&quot;,&quot;reference&quot;:null,&quot;type&quot;:0,&quot;format&quot;:null,&quot;modifiedBy&quot;:&quot;My Nguyen&quot;,&quot;modifiedOn&quot;:&quot;2019-02-16T07:40:49.757&quot;,&quot;rememberValues&quot;:true,&quot;rememberValuesScope&quot;:2,&quot;displayOptions&quot;:null,&quot;required&quot;:false,&quot;locationId&quot;:null,&quot;powerPointPictureRefs&quot;:null,&quot;placeholderImageUrl&quot;:&quot;&quot;,&quot;contentSourceId&quot;:null,&quot;createdOn&quot;:&quot;2019-02-16T07:40:49.757&quot;,&quot;createdBy&quot;:&quot;My Nguyen&quot;,&quot;imageFitOption&quot;:0,&quot;isValueBound&quot;:false,&quot;boundObjectName&quot;:null,&quot;usage&quot;:2,&quot;synced&quot;:true},{&quot;id&quot;:&quot;264429db-1c24-e911-9f2a-000d3a716c94&quot;,&quot;name&quot;:&quot;{Partner Company Logo}&quot;,&quot;displayName&quot;:&quot;Partner Company Logo&quot;,&quot;value&quot;:&quot;&quot;,&quot;description&quot;:&quot;Insert your company logo.&quot;,&quot;reference&quot;:null,&quot;type&quot;:6,&quot;format&quot;:null,&quot;modifiedBy&quot;:&quot;Amy Hayo&quot;,&quot;modifiedOn&quot;:&quot;2020-06-22T19:30:40.28&quot;,&quot;rememberValues&quot;:true,&quot;rememberValuesScope&quot;:2,&quot;displayOptions&quot;:null,&quot;required&quot;:true,&quot;locationId&quot;:null,&quot;powerPointPictureRefs&quot;:[{&quot;shapeId&quot;:&quot;99&quot;,&quot;slideId&quot;:&quot;2076138726&quot;}],&quot;placeholderImageUrl&quot;:&quot;https://qhscu.blob.core.windows.net/smartfieldplaceholderimages/930dccbf-c35d-4238-8d31-6b39846f3b7d.png&quot;,&quot;contentSourceId&quot;:null,&quot;createdOn&quot;:&quot;2019-01-29T23:23:17.61&quot;,&quot;createdBy&quot;:&quot;My Nguyen&quot;,&quot;imageFitOption&quot;:1,&quot;isValueBound&quot;:false,&quot;boundObjectName&quot;:null,&quot;usage&quot;:1,&quot;synced&quot;:true},{&quot;id&quot;:&quot;ddb73ed2-1d24-e911-9f2a-000d3a716c94&quot;,&quot;name&quot;:&quot;{Partner Contact Name}&quot;,&quot;displayName&quot;:&quot;Partner Contact Name&quot;,&quot;value&quot;:&quot;&quot;,&quot;description&quot;:&quot;Enter your name.&quot;,&quot;reference&quot;:null,&quot;type&quot;:0,&quot;format&quot;:null,&quot;modifiedBy&quot;:&quot;My Nguyen&quot;,&quot;modifiedOn&quot;:&quot;2019-01-29T23:30:13.113&quot;,&quot;rememberValues&quot;:true,&quot;rememberValuesScope&quot;:1,&quot;displayOptions&quot;:null,&quot;required&quot;:false,&quot;locationId&quot;:null,&quot;powerPointPictureRefs&quot;:null,&quot;placeholderImageUrl&quot;:&quot;&quot;,&quot;contentSourceId&quot;:null,&quot;createdOn&quot;:&quot;2019-01-29T23:30:13.117&quot;,&quot;createdBy&quot;:&quot;My Nguyen&quot;,&quot;imageFitOption&quot;:0,&quot;isValueBound&quot;:false,&quot;boundObjectName&quot;:null,&quot;usage&quot;:2,&quot;synced&quot;:true},{&quot;id&quot;:&quot;52845466-1d24-e911-9f2a-000d3a716c94&quot;,&quot;name&quot;:&quot;{Partner Contact Information}&quot;,&quot;displayName&quot;:&quot;Partner Contact Information&quot;,&quot;value&quot;:&quot;&quot;,&quot;description&quot;:&quot;Add your contact email and or phone number. &quot;,&quot;reference&quot;:null,&quot;type&quot;:0,&quot;format&quot;:null,&quot;modifiedBy&quot;:&quot;My Nguyen&quot;,&quot;modifiedOn&quot;:&quot;2019-01-29T23:27:11.097&quot;,&quot;rememberValues&quot;:true,&quot;rememberValuesScope&quot;:1,&quot;displayOptions&quot;:null,&quot;required&quot;:false,&quot;locationId&quot;:null,&quot;powerPointPictureRefs&quot;:null,&quot;placeholderImageUrl&quot;:&quot;&quot;,&quot;contentSourceId&quot;:null,&quot;createdOn&quot;:&quot;2019-01-29T23:27:11.097&quot;,&quot;createdBy&quot;:&quot;My Nguyen&quot;,&quot;imageFitOption&quot;:0,&quot;isValueBound&quot;:false,&quot;boundObjectName&quot;:null,&quot;usage&quot;:2,&quot;synced&quot;:true}]"/>
    <we:property name="QorusSettings" value="{&quot;modifiedOn&quot;:1595004956291,&quot;user&quot;:&quot;v-ngm@microsoft.com&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1879328CAB0C14E9D0E724B9701FE19" ma:contentTypeVersion="14" ma:contentTypeDescription="Create a new document." ma:contentTypeScope="" ma:versionID="ca3919457c020fb2a4ca8a53e1ef7110">
  <xsd:schema xmlns:xsd="http://www.w3.org/2001/XMLSchema" xmlns:xs="http://www.w3.org/2001/XMLSchema" xmlns:p="http://schemas.microsoft.com/office/2006/metadata/properties" xmlns:ns2="b7d8de22-d1bc-4935-a33b-8946af37a66b" xmlns:ns3="8c8e23bf-c944-4ce8-a386-734ec556cb59" targetNamespace="http://schemas.microsoft.com/office/2006/metadata/properties" ma:root="true" ma:fieldsID="d4112439b1b3f6110913fccfdc48c6c8" ns2:_="" ns3:_="">
    <xsd:import namespace="b7d8de22-d1bc-4935-a33b-8946af37a66b"/>
    <xsd:import namespace="8c8e23bf-c944-4ce8-a386-734ec556cb59"/>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2:MediaServiceDateTaken"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2:MediaLengthInSeconds" minOccurs="0"/>
                <xsd:element ref="ns3:SharedWithUsers" minOccurs="0"/>
                <xsd:element ref="ns3:SharedWithDetail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d8de22-d1bc-4935-a33b-8946af37a66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713fa889-59b3-49f4-9887-6d31bafa8ee1" ma:termSetId="09814cd3-568e-fe90-9814-8d621ff8fb84" ma:anchorId="fba54fb3-c3e1-fe81-a776-ca4b69148c4d" ma:open="true" ma:isKeyword="false">
      <xsd:complexType>
        <xsd:sequence>
          <xsd:element ref="pc:Terms" minOccurs="0" maxOccurs="1"/>
        </xsd:sequence>
      </xsd:complexType>
    </xsd:element>
    <xsd:element name="MediaServiceDateTaken" ma:index="12" nillable="true" ma:displayName="MediaServiceDateTaken" ma:internalName="MediaServiceDateTake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c8e23bf-c944-4ce8-a386-734ec556cb59"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7d8de22-d1bc-4935-a33b-8946af37a66b">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CAC90B7-4608-43A8-8620-2F7D3167D286}"/>
</file>

<file path=customXml/itemProps2.xml><?xml version="1.0" encoding="utf-8"?>
<ds:datastoreItem xmlns:ds="http://schemas.openxmlformats.org/officeDocument/2006/customXml" ds:itemID="{05F72269-6C7A-41A8-A82C-8A3421C0E658}">
  <ds:schemaRefs>
    <ds:schemaRef ds:uri="http://purl.org/dc/elements/1.1/"/>
    <ds:schemaRef ds:uri="http://schemas.openxmlformats.org/package/2006/metadata/core-properties"/>
    <ds:schemaRef ds:uri="http://purl.org/dc/dcmitype/"/>
    <ds:schemaRef ds:uri="http://purl.org/dc/terms/"/>
    <ds:schemaRef ds:uri="http://schemas.microsoft.com/office/2006/metadata/properties"/>
    <ds:schemaRef ds:uri="http://schemas.microsoft.com/office/2006/documentManagement/types"/>
    <ds:schemaRef ds:uri="eb74f613-ce82-48fe-8e07-238c6828781e"/>
    <ds:schemaRef ds:uri="http://schemas.microsoft.com/office/infopath/2007/PartnerControls"/>
    <ds:schemaRef ds:uri="f4364536-95b8-4802-854c-2cb7e8412b49"/>
    <ds:schemaRef ds:uri="http://www.w3.org/XML/1998/namespace"/>
  </ds:schemaRefs>
</ds:datastoreItem>
</file>

<file path=customXml/itemProps3.xml><?xml version="1.0" encoding="utf-8"?>
<ds:datastoreItem xmlns:ds="http://schemas.openxmlformats.org/officeDocument/2006/customXml" ds:itemID="{987F834E-6001-4E92-9964-2C93D19429B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3149</Words>
  <Application>Microsoft Office PowerPoint</Application>
  <PresentationFormat>Custom</PresentationFormat>
  <Paragraphs>317</Paragraphs>
  <Slides>20</Slides>
  <Notes>14</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33" baseType="lpstr">
      <vt:lpstr>Arial</vt:lpstr>
      <vt:lpstr>Arial</vt:lpstr>
      <vt:lpstr>Calibri</vt:lpstr>
      <vt:lpstr>Consolas</vt:lpstr>
      <vt:lpstr>Georgia</vt:lpstr>
      <vt:lpstr>Segoe UI</vt:lpstr>
      <vt:lpstr>Segoe UI Semibold</vt:lpstr>
      <vt:lpstr>TiemposTextWeb</vt:lpstr>
      <vt:lpstr>Verdana</vt:lpstr>
      <vt:lpstr>Wingdings</vt:lpstr>
      <vt:lpstr>Yantramanav</vt:lpstr>
      <vt:lpstr>White Template</vt:lpstr>
      <vt:lpstr>think-cell Slide</vt:lpstr>
      <vt:lpstr>Cyber Security</vt:lpstr>
      <vt:lpstr>Housekeeping Rules</vt:lpstr>
      <vt:lpstr>Agenda</vt:lpstr>
      <vt:lpstr>PowerPoint Presentation</vt:lpstr>
      <vt:lpstr>Cyber security in the news</vt:lpstr>
      <vt:lpstr>The true cost of an attack</vt:lpstr>
      <vt:lpstr>Question</vt:lpstr>
      <vt:lpstr>Trends for 2023</vt:lpstr>
      <vt:lpstr>PowerPoint Presentation</vt:lpstr>
      <vt:lpstr>PowerPoint Presentation</vt:lpstr>
      <vt:lpstr>Question</vt:lpstr>
      <vt:lpstr>PowerPoint Presentation</vt:lpstr>
      <vt:lpstr>Operational Solutions</vt:lpstr>
      <vt:lpstr>Cyber Security  Baseline</vt:lpstr>
      <vt:lpstr>Question</vt:lpstr>
      <vt:lpstr>The three pillars of data security</vt:lpstr>
      <vt:lpstr>What happens if you are attacked?</vt:lpstr>
      <vt:lpstr>PowerPoint Presentation</vt:lpstr>
      <vt:lpstr>Summary</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Dynamics 365 Sales Pitch Deck</dc:title>
  <dc:creator>J.Stewart@fifosys.com</dc:creator>
  <cp:lastModifiedBy>James Moss</cp:lastModifiedBy>
  <cp:revision>342</cp:revision>
  <dcterms:created xsi:type="dcterms:W3CDTF">2020-06-06T08:47:51Z</dcterms:created>
  <dcterms:modified xsi:type="dcterms:W3CDTF">2023-05-18T13:12:42Z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0x010100DCA25B1D3B92CF41AEA73CBA9123FA1F</vt:lpwstr>
  </property>
</Properties>
</file>